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30"/>
  </p:notesMasterIdLst>
  <p:handoutMasterIdLst>
    <p:handoutMasterId r:id="rId31"/>
  </p:handoutMasterIdLst>
  <p:sldIdLst>
    <p:sldId id="278" r:id="rId4"/>
    <p:sldId id="540" r:id="rId5"/>
    <p:sldId id="541" r:id="rId6"/>
    <p:sldId id="516" r:id="rId7"/>
    <p:sldId id="542" r:id="rId8"/>
    <p:sldId id="518" r:id="rId9"/>
    <p:sldId id="543" r:id="rId10"/>
    <p:sldId id="520" r:id="rId11"/>
    <p:sldId id="544" r:id="rId12"/>
    <p:sldId id="545" r:id="rId13"/>
    <p:sldId id="546" r:id="rId14"/>
    <p:sldId id="548" r:id="rId15"/>
    <p:sldId id="549" r:id="rId16"/>
    <p:sldId id="550" r:id="rId17"/>
    <p:sldId id="527" r:id="rId18"/>
    <p:sldId id="528" r:id="rId19"/>
    <p:sldId id="529" r:id="rId20"/>
    <p:sldId id="530" r:id="rId21"/>
    <p:sldId id="551" r:id="rId22"/>
    <p:sldId id="535" r:id="rId23"/>
    <p:sldId id="536" r:id="rId24"/>
    <p:sldId id="552" r:id="rId25"/>
    <p:sldId id="537" r:id="rId26"/>
    <p:sldId id="508" r:id="rId27"/>
    <p:sldId id="509" r:id="rId28"/>
    <p:sldId id="510" r:id="rId29"/>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ldId id="278"/>
            <p14:sldId id="540"/>
            <p14:sldId id="541"/>
            <p14:sldId id="516"/>
            <p14:sldId id="542"/>
            <p14:sldId id="518"/>
            <p14:sldId id="543"/>
            <p14:sldId id="520"/>
            <p14:sldId id="544"/>
            <p14:sldId id="545"/>
            <p14:sldId id="546"/>
            <p14:sldId id="548"/>
            <p14:sldId id="549"/>
            <p14:sldId id="550"/>
            <p14:sldId id="527"/>
            <p14:sldId id="528"/>
            <p14:sldId id="529"/>
            <p14:sldId id="530"/>
            <p14:sldId id="551"/>
            <p14:sldId id="535"/>
            <p14:sldId id="536"/>
            <p14:sldId id="552"/>
            <p14:sldId id="537"/>
            <p14:sldId id="508"/>
            <p14:sldId id="509"/>
            <p14:sldId id="510"/>
          </p14:sldIdLst>
        </p14:section>
        <p14:section name="Section Dividers" id="{82575F4C-A2F0-4EE9-9AE0-39F65A27CD48}">
          <p14:sldIdLst/>
        </p14:section>
        <p14:section name="Generic Slides" id="{CEC8951E-5280-470D-9367-390EE319EB8C}">
          <p14:sldIdLst/>
        </p14:section>
        <p14:section name="Closing Slide" id="{18BF6BD7-647C-4898-8490-009901F6A820}">
          <p14:sldIdLst/>
        </p14:section>
      </p14:sectionLst>
    </p:ext>
    <p:ext uri="{EFAFB233-063F-42B5-8137-9DF3F51BA10A}">
      <p15:sldGuideLst xmlns:p15="http://schemas.microsoft.com/office/powerpoint/2012/main">
        <p15:guide id="1" orient="horz" pos="2161">
          <p15:clr>
            <a:srgbClr val="A4A3A4"/>
          </p15:clr>
        </p15:guide>
        <p15:guide id="2" orient="horz" pos="4201">
          <p15:clr>
            <a:srgbClr val="A4A3A4"/>
          </p15:clr>
        </p15:guide>
        <p15:guide id="3" orient="horz" pos="119">
          <p15:clr>
            <a:srgbClr val="A4A3A4"/>
          </p15:clr>
        </p15:guide>
        <p15:guide id="4" orient="horz" pos="232">
          <p15:clr>
            <a:srgbClr val="A4A3A4"/>
          </p15:clr>
        </p15:guide>
        <p15:guide id="5" orient="horz" pos="4088">
          <p15:clr>
            <a:srgbClr val="A4A3A4"/>
          </p15:clr>
        </p15:guide>
        <p15:guide id="6" orient="horz" pos="5">
          <p15:clr>
            <a:srgbClr val="A4A3A4"/>
          </p15:clr>
        </p15:guide>
        <p15:guide id="7" pos="2880">
          <p15:clr>
            <a:srgbClr val="A4A3A4"/>
          </p15:clr>
        </p15:guide>
        <p15:guide id="8" pos="159">
          <p15:clr>
            <a:srgbClr val="A4A3A4"/>
          </p15:clr>
        </p15:guide>
        <p15:guide id="9" pos="5603">
          <p15:clr>
            <a:srgbClr val="A4A3A4"/>
          </p15:clr>
        </p15:guide>
        <p15:guide id="10" pos="2993">
          <p15:clr>
            <a:srgbClr val="A4A3A4"/>
          </p15:clr>
        </p15:guide>
        <p15:guide id="11" pos="2767">
          <p15:clr>
            <a:srgbClr val="A4A3A4"/>
          </p15:clr>
        </p15:guide>
        <p15:guide id="12" pos="272">
          <p15:clr>
            <a:srgbClr val="A4A3A4"/>
          </p15:clr>
        </p15:guide>
        <p15:guide id="13" pos="5488">
          <p15:clr>
            <a:srgbClr val="A4A3A4"/>
          </p15:clr>
        </p15:guide>
      </p15:sldGuideLst>
    </p:ext>
    <p:ext uri="{2D200454-40CA-4A62-9FC3-DE9A4176ACB9}">
      <p15:notesGuideLst xmlns:p15="http://schemas.microsoft.com/office/powerpoint/2012/main">
        <p15:guide id="1" orient="horz" pos="2160">
          <p15:clr>
            <a:srgbClr val="A4A3A4"/>
          </p15:clr>
        </p15:guide>
        <p15:guide id="2" orient="horz" pos="4201">
          <p15:clr>
            <a:srgbClr val="A4A3A4"/>
          </p15:clr>
        </p15:guide>
        <p15:guide id="3" orient="horz" pos="119">
          <p15:clr>
            <a:srgbClr val="A4A3A4"/>
          </p15:clr>
        </p15:guide>
        <p15:guide id="4" pos="2880">
          <p15:clr>
            <a:srgbClr val="A4A3A4"/>
          </p15:clr>
        </p15:guide>
        <p15:guide id="5" pos="5601">
          <p15:clr>
            <a:srgbClr val="A4A3A4"/>
          </p15:clr>
        </p15:guide>
        <p15:guide id="6" pos="158">
          <p15:clr>
            <a:srgbClr val="A4A3A4"/>
          </p15:clr>
        </p15:guide>
        <p15:guide id="7" pos="2993">
          <p15:clr>
            <a:srgbClr val="A4A3A4"/>
          </p15:clr>
        </p15:guide>
        <p15:guide id="8" pos="2767">
          <p15:clr>
            <a:srgbClr val="A4A3A4"/>
          </p15:clr>
        </p15:guide>
        <p15:guide id="9" orient="horz" pos="2122">
          <p15:clr>
            <a:srgbClr val="A4A3A4"/>
          </p15:clr>
        </p15:guide>
        <p15:guide id="10" orient="horz" pos="4126">
          <p15:clr>
            <a:srgbClr val="A4A3A4"/>
          </p15:clr>
        </p15:guide>
        <p15:guide id="11" orient="horz" pos="117">
          <p15:clr>
            <a:srgbClr val="A4A3A4"/>
          </p15:clr>
        </p15:guide>
        <p15:guide id="12" pos="3108">
          <p15:clr>
            <a:srgbClr val="A4A3A4"/>
          </p15:clr>
        </p15:guide>
        <p15:guide id="13" pos="6043">
          <p15:clr>
            <a:srgbClr val="A4A3A4"/>
          </p15:clr>
        </p15:guide>
        <p15:guide id="14" pos="170">
          <p15:clr>
            <a:srgbClr val="A4A3A4"/>
          </p15:clr>
        </p15:guide>
        <p15:guide id="15" pos="3229">
          <p15:clr>
            <a:srgbClr val="A4A3A4"/>
          </p15:clr>
        </p15:guide>
        <p15:guide id="16" pos="29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98"/>
    <a:srgbClr val="01498E"/>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7349" autoAdjust="0"/>
  </p:normalViewPr>
  <p:slideViewPr>
    <p:cSldViewPr snapToObjects="1">
      <p:cViewPr varScale="1">
        <p:scale>
          <a:sx n="66" d="100"/>
          <a:sy n="66" d="100"/>
        </p:scale>
        <p:origin x="672" y="96"/>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4201"/>
        <p:guide orient="horz" pos="119"/>
        <p:guide pos="2880"/>
        <p:guide pos="5601"/>
        <p:guide pos="158"/>
        <p:guide pos="2993"/>
        <p:guide pos="2767"/>
        <p:guide orient="horz" pos="2122"/>
        <p:guide orient="horz" pos="4126"/>
        <p:guide orient="horz" pos="117"/>
        <p:guide pos="3108"/>
        <p:guide pos="6043"/>
        <p:guide pos="170"/>
        <p:guide pos="3229"/>
        <p:guide pos="2986"/>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27402" y="185546"/>
            <a:ext cx="4468273" cy="246221"/>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25/07/2017</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5127401" y="6293006"/>
            <a:ext cx="4466561" cy="246221"/>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79546" y="187105"/>
            <a:ext cx="4459366" cy="246221"/>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79546" y="6293005"/>
            <a:ext cx="4459366" cy="246221"/>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0639" y="180401"/>
            <a:ext cx="4468272" cy="246221"/>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127401" y="180401"/>
            <a:ext cx="4466561" cy="246221"/>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25/07/2017</a:t>
            </a:fld>
            <a:endParaRPr lang="en-GB"/>
          </a:p>
        </p:txBody>
      </p:sp>
      <p:sp>
        <p:nvSpPr>
          <p:cNvPr id="6" name="Footer Placeholder 5"/>
          <p:cNvSpPr>
            <a:spLocks noGrp="1"/>
          </p:cNvSpPr>
          <p:nvPr>
            <p:ph type="ftr" sz="quarter" idx="4"/>
          </p:nvPr>
        </p:nvSpPr>
        <p:spPr>
          <a:xfrm>
            <a:off x="270639" y="6301270"/>
            <a:ext cx="4468272" cy="246221"/>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5127401" y="6303997"/>
            <a:ext cx="4466561" cy="246221"/>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5127401" y="538838"/>
            <a:ext cx="4466561" cy="5658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469900" y="539750"/>
            <a:ext cx="4067175" cy="3049588"/>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539750"/>
            <a:ext cx="4064000" cy="30495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a:t>
            </a:fld>
            <a:endParaRPr lang="en-GB"/>
          </a:p>
        </p:txBody>
      </p:sp>
    </p:spTree>
    <p:extLst>
      <p:ext uri="{BB962C8B-B14F-4D97-AF65-F5344CB8AC3E}">
        <p14:creationId xmlns:p14="http://schemas.microsoft.com/office/powerpoint/2010/main" val="110637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smtClean="0">
                <a:latin typeface="AdvTimes"/>
              </a:rPr>
              <a:t>Empowerment is understood quite instrumentally here as something that communities can be induced into, through an exogenously-engineered and guided ‘broad’ framework. Providing a safe and structured context where people were brought together allowed for the opening of new communication channels involving different individuals, groups and interests. This was significant in influencing the development of empowerment. Tangible outcomes of completed projects (including a community garden, village hall kitchen and a heritage project) became a legacy representing community effort to improve selected aspects of the local social fabric. Participants exhibited capability to participate in a decision-making process and to transform choices into desired outcomes.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21</a:t>
            </a:fld>
            <a:endParaRPr lang="en-GB"/>
          </a:p>
        </p:txBody>
      </p:sp>
    </p:spTree>
    <p:extLst>
      <p:ext uri="{BB962C8B-B14F-4D97-AF65-F5344CB8AC3E}">
        <p14:creationId xmlns:p14="http://schemas.microsoft.com/office/powerpoint/2010/main" val="212387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Endogenous and exogenous empowerment are not mutually exclusive and separate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to reach endogenous empowerment – exogenous empowerment practices are useful and effective for some communities. Our EPE model highlights that a process of community empowerment starts with engagement, followed by participation – with these assets being a precondition of developing empowered communities. Communities that have not previously engaged can benefit from external support.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Helpful actors in this space could be a PM/community development worker who guides and supports community members in a process of empowerment. Building community empowerment and transferring power from the exogenous worker/project to endogenous community members requires time, financial</a:t>
            </a:r>
          </a:p>
          <a:p>
            <a:r>
              <a:rPr lang="en-GB" sz="1200" b="0" i="0" u="none" strike="noStrike" kern="1200" baseline="0" dirty="0" smtClean="0">
                <a:solidFill>
                  <a:schemeClr val="tx1"/>
                </a:solidFill>
                <a:latin typeface="+mn-lt"/>
                <a:ea typeface="+mn-ea"/>
                <a:cs typeface="+mn-cs"/>
              </a:rPr>
              <a:t>resources and appropriate skills. The PM/project must, in a sense, build a bridge between endogenous and exogenous actors and resources. Bridging involves capacity building and social capital building</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22</a:t>
            </a:fld>
            <a:endParaRPr lang="en-GB"/>
          </a:p>
        </p:txBody>
      </p:sp>
    </p:spTree>
    <p:extLst>
      <p:ext uri="{BB962C8B-B14F-4D97-AF65-F5344CB8AC3E}">
        <p14:creationId xmlns:p14="http://schemas.microsoft.com/office/powerpoint/2010/main" val="126576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FED52F0A-31FC-4BF2-A1E7-9C9372146416}" type="slidenum">
              <a:rPr lang="en-GB" smtClean="0"/>
              <a:pPr>
                <a:defRPr/>
              </a:pPr>
              <a:t>25</a:t>
            </a:fld>
            <a:endParaRPr lang="en-GB"/>
          </a:p>
        </p:txBody>
      </p:sp>
    </p:spTree>
    <p:extLst>
      <p:ext uri="{BB962C8B-B14F-4D97-AF65-F5344CB8AC3E}">
        <p14:creationId xmlns:p14="http://schemas.microsoft.com/office/powerpoint/2010/main" val="85544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83974F73-0E1C-4AEF-AC47-6CF9546B38C5}" type="slidenum">
              <a:rPr lang="en-GB" smtClean="0"/>
              <a:pPr>
                <a:defRPr/>
              </a:pPr>
              <a:t>3</a:t>
            </a:fld>
            <a:endParaRPr lang="en-GB"/>
          </a:p>
        </p:txBody>
      </p:sp>
    </p:spTree>
    <p:extLst>
      <p:ext uri="{BB962C8B-B14F-4D97-AF65-F5344CB8AC3E}">
        <p14:creationId xmlns:p14="http://schemas.microsoft.com/office/powerpoint/2010/main" val="286948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58372" name="Slide Number Placeholder 3"/>
          <p:cNvSpPr txBox="1">
            <a:spLocks noGrp="1"/>
          </p:cNvSpPr>
          <p:nvPr/>
        </p:nvSpPr>
        <p:spPr bwMode="auto">
          <a:xfrm>
            <a:off x="5587532" y="6397521"/>
            <a:ext cx="4276478" cy="3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0ED874-7CE2-4F10-8335-B7AF9D7763CB}" type="slidenum">
              <a:rPr lang="en-GB" altLang="en-US" sz="1200">
                <a:latin typeface="Calibri" pitchFamily="34" charset="0"/>
              </a:rPr>
              <a:pPr algn="r" eaLnBrk="1" hangingPunct="1"/>
              <a:t>5</a:t>
            </a:fld>
            <a:endParaRPr lang="en-GB" altLang="en-US" sz="1200">
              <a:latin typeface="Calibri" pitchFamily="34" charset="0"/>
            </a:endParaRPr>
          </a:p>
        </p:txBody>
      </p:sp>
    </p:spTree>
    <p:extLst>
      <p:ext uri="{BB962C8B-B14F-4D97-AF65-F5344CB8AC3E}">
        <p14:creationId xmlns:p14="http://schemas.microsoft.com/office/powerpoint/2010/main" val="189321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7</a:t>
            </a:fld>
            <a:endParaRPr lang="en-GB"/>
          </a:p>
        </p:txBody>
      </p:sp>
    </p:spTree>
    <p:extLst>
      <p:ext uri="{BB962C8B-B14F-4D97-AF65-F5344CB8AC3E}">
        <p14:creationId xmlns:p14="http://schemas.microsoft.com/office/powerpoint/2010/main" val="245013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GB" dirty="0" smtClean="0">
                <a:solidFill>
                  <a:schemeClr val="tx1"/>
                </a:solidFill>
              </a:rPr>
              <a:t>Both concepts relate to: </a:t>
            </a:r>
          </a:p>
          <a:p>
            <a:pPr>
              <a:defRPr/>
            </a:pPr>
            <a:r>
              <a:rPr lang="en-GB" b="1" dirty="0" smtClean="0">
                <a:solidFill>
                  <a:schemeClr val="tx1"/>
                </a:solidFill>
              </a:rPr>
              <a:t>the extent</a:t>
            </a:r>
            <a:r>
              <a:rPr lang="en-GB" dirty="0" smtClean="0">
                <a:solidFill>
                  <a:schemeClr val="tx1"/>
                </a:solidFill>
              </a:rPr>
              <a:t> to which a community is capable </a:t>
            </a:r>
            <a:r>
              <a:rPr lang="en-GB" b="1" dirty="0" smtClean="0">
                <a:solidFill>
                  <a:schemeClr val="tx1"/>
                </a:solidFill>
              </a:rPr>
              <a:t>of running community programmes </a:t>
            </a:r>
            <a:r>
              <a:rPr lang="en-GB" dirty="0" smtClean="0">
                <a:solidFill>
                  <a:schemeClr val="tx1"/>
                </a:solidFill>
              </a:rPr>
              <a:t>supporting local development. </a:t>
            </a:r>
          </a:p>
          <a:p>
            <a:pPr>
              <a:defRPr/>
            </a:pPr>
            <a:r>
              <a:rPr lang="en-GB" dirty="0" smtClean="0">
                <a:solidFill>
                  <a:schemeClr val="tx1"/>
                </a:solidFill>
              </a:rPr>
              <a:t>the </a:t>
            </a:r>
            <a:r>
              <a:rPr lang="en-GB" b="1" dirty="0" smtClean="0">
                <a:solidFill>
                  <a:schemeClr val="tx1"/>
                </a:solidFill>
              </a:rPr>
              <a:t>ability or inability of exercising power </a:t>
            </a:r>
            <a:r>
              <a:rPr lang="en-GB" dirty="0" smtClean="0">
                <a:solidFill>
                  <a:schemeClr val="tx1"/>
                </a:solidFill>
              </a:rPr>
              <a:t>in a particular </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8</a:t>
            </a:fld>
            <a:endParaRPr lang="en-GB"/>
          </a:p>
        </p:txBody>
      </p:sp>
    </p:spTree>
    <p:extLst>
      <p:ext uri="{BB962C8B-B14F-4D97-AF65-F5344CB8AC3E}">
        <p14:creationId xmlns:p14="http://schemas.microsoft.com/office/powerpoint/2010/main" val="9170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74E9274B-75A6-4E59-916E-D739DDBA2C52}" type="slidenum">
              <a:rPr lang="en-GB">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407315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0420" name="Slide Number Placeholder 3"/>
          <p:cNvSpPr txBox="1">
            <a:spLocks noGrp="1"/>
          </p:cNvSpPr>
          <p:nvPr/>
        </p:nvSpPr>
        <p:spPr bwMode="auto">
          <a:xfrm>
            <a:off x="5587532" y="6397521"/>
            <a:ext cx="4276478" cy="3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DAF39F0-8481-4F10-9A50-87C6561D127E}" type="slidenum">
              <a:rPr lang="en-GB" altLang="en-US" sz="1200">
                <a:latin typeface="Calibri" pitchFamily="34" charset="0"/>
              </a:rPr>
              <a:pPr algn="r" eaLnBrk="1" hangingPunct="1"/>
              <a:t>12</a:t>
            </a:fld>
            <a:endParaRPr lang="en-GB" altLang="en-US" sz="1200">
              <a:latin typeface="Calibri" pitchFamily="34" charset="0"/>
            </a:endParaRPr>
          </a:p>
        </p:txBody>
      </p:sp>
    </p:spTree>
    <p:extLst>
      <p:ext uri="{BB962C8B-B14F-4D97-AF65-F5344CB8AC3E}">
        <p14:creationId xmlns:p14="http://schemas.microsoft.com/office/powerpoint/2010/main" val="261555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DA7A7F6-B72F-4090-8F55-03D60B54A411}" type="slidenum">
              <a:rPr lang="en-US" altLang="en-US" smtClean="0"/>
              <a:pPr eaLnBrk="1" fontAlgn="base" hangingPunct="1">
                <a:spcBef>
                  <a:spcPct val="0"/>
                </a:spcBef>
                <a:spcAft>
                  <a:spcPct val="0"/>
                </a:spcAft>
              </a:pPr>
              <a:t>13</a:t>
            </a:fld>
            <a:endParaRPr lang="en-US" altLang="en-US" smtClean="0"/>
          </a:p>
        </p:txBody>
      </p:sp>
    </p:spTree>
    <p:extLst>
      <p:ext uri="{BB962C8B-B14F-4D97-AF65-F5344CB8AC3E}">
        <p14:creationId xmlns:p14="http://schemas.microsoft.com/office/powerpoint/2010/main" val="277673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249613" y="504825"/>
            <a:ext cx="336708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0700355C-9A92-451A-982D-905221895940}" type="slidenum">
              <a:rPr lang="en-GB" smtClean="0"/>
              <a:pPr>
                <a:defRPr/>
              </a:pPr>
              <a:t>14</a:t>
            </a:fld>
            <a:endParaRPr lang="en-GB"/>
          </a:p>
        </p:txBody>
      </p:sp>
    </p:spTree>
    <p:extLst>
      <p:ext uri="{BB962C8B-B14F-4D97-AF65-F5344CB8AC3E}">
        <p14:creationId xmlns:p14="http://schemas.microsoft.com/office/powerpoint/2010/main" val="1407071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39" y="188916"/>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3"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3"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9" y="368327"/>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7"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2"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2"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2" y="368327"/>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2"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2" y="1358901"/>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2" y="368327"/>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8" y="368327"/>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10" y="368325"/>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44" y="375345"/>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76" y="872150"/>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2" y="368326"/>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78"/>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35"/>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1"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9" y="368326"/>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9"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9" y="368326"/>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2" y="1988843"/>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1"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91"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75"/>
            <a:ext cx="2057400" cy="365125"/>
          </a:xfrm>
          <a:prstGeom prst="rect">
            <a:avLst/>
          </a:prstGeom>
        </p:spPr>
        <p:txBody>
          <a:bodyPr/>
          <a:lstStyle/>
          <a:p>
            <a:fld id="{EF0D59E9-9C0E-41BE-8867-DF230B4F1628}" type="datetimeFigureOut">
              <a:rPr lang="en-GB" smtClean="0">
                <a:solidFill>
                  <a:prstClr val="black"/>
                </a:solidFill>
              </a:rPr>
              <a:pPr/>
              <a:t>25/07/2017</a:t>
            </a:fld>
            <a:endParaRPr lang="en-GB">
              <a:solidFill>
                <a:prstClr val="black"/>
              </a:solidFill>
            </a:endParaRPr>
          </a:p>
        </p:txBody>
      </p:sp>
      <p:sp>
        <p:nvSpPr>
          <p:cNvPr id="5" name="Footer Placeholder 4"/>
          <p:cNvSpPr>
            <a:spLocks noGrp="1"/>
          </p:cNvSpPr>
          <p:nvPr>
            <p:ph type="ftr" sz="quarter" idx="11"/>
          </p:nvPr>
        </p:nvSpPr>
        <p:spPr>
          <a:xfrm>
            <a:off x="3028950" y="6356375"/>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75"/>
            <a:ext cx="2057400" cy="365125"/>
          </a:xfrm>
          <a:prstGeom prst="rect">
            <a:avLst/>
          </a:prstGeom>
        </p:spPr>
        <p:txBody>
          <a:bodyPr/>
          <a:lstStyle/>
          <a:p>
            <a:fld id="{FFF96F7E-097A-4AAC-A56A-09B2C893E81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0989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32"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3" y="548659"/>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45"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39" y="188916"/>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3" y="548659"/>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45"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39" y="188916"/>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3" y="548659"/>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45"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39" y="188613"/>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3" y="548659"/>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45"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3" y="548659"/>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45"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26"/>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9" y="368327"/>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9"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6"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4216" y="5409700"/>
            <a:ext cx="1909853" cy="1080000"/>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79948" y="6229087"/>
            <a:ext cx="370468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 id="2147483723"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1808"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33556" y="5945640"/>
            <a:ext cx="957330" cy="540000"/>
          </a:xfrm>
          <a:prstGeom prst="rect">
            <a:avLst/>
          </a:prstGeom>
        </p:spPr>
      </p:pic>
      <p:sp>
        <p:nvSpPr>
          <p:cNvPr id="5" name="TextBox 4"/>
          <p:cNvSpPr txBox="1"/>
          <p:nvPr userDrawn="1"/>
        </p:nvSpPr>
        <p:spPr>
          <a:xfrm>
            <a:off x="4932053"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ur.Steiner@gc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84" y="818656"/>
            <a:ext cx="5670733" cy="1077218"/>
          </a:xfrm>
        </p:spPr>
        <p:txBody>
          <a:bodyPr/>
          <a:lstStyle/>
          <a:p>
            <a:r>
              <a:rPr lang="en-GB" dirty="0" smtClean="0"/>
              <a:t>Doctor Artur Steiner: </a:t>
            </a:r>
            <a:r>
              <a:rPr lang="en-GB" dirty="0" smtClean="0">
                <a:solidFill>
                  <a:schemeClr val="accent1">
                    <a:lumMod val="40000"/>
                    <a:lumOff val="60000"/>
                  </a:schemeClr>
                </a:solidFill>
                <a:hlinkClick r:id="rId3"/>
              </a:rPr>
              <a:t>Artur.Steiner@gcu.ac.u</a:t>
            </a:r>
            <a:r>
              <a:rPr lang="en-GB" dirty="0" smtClean="0">
                <a:hlinkClick r:id="rId3"/>
              </a:rPr>
              <a:t>k</a:t>
            </a:r>
            <a:r>
              <a:rPr lang="en-GB" dirty="0" smtClean="0"/>
              <a:t> </a:t>
            </a:r>
          </a:p>
          <a:p>
            <a:endParaRPr lang="en-GB" b="0" dirty="0"/>
          </a:p>
        </p:txBody>
      </p:sp>
      <p:sp>
        <p:nvSpPr>
          <p:cNvPr id="3" name="Text Placeholder 2"/>
          <p:cNvSpPr>
            <a:spLocks noGrp="1"/>
          </p:cNvSpPr>
          <p:nvPr>
            <p:ph type="body" sz="quarter" idx="11"/>
          </p:nvPr>
        </p:nvSpPr>
        <p:spPr>
          <a:xfrm>
            <a:off x="494754" y="2168832"/>
            <a:ext cx="7677726" cy="2973122"/>
          </a:xfrm>
        </p:spPr>
        <p:txBody>
          <a:bodyPr/>
          <a:lstStyle/>
          <a:p>
            <a:endParaRPr lang="en-GB" sz="2400" b="1" dirty="0" smtClean="0"/>
          </a:p>
          <a:p>
            <a:r>
              <a:rPr lang="en-GB" sz="2400" b="1" dirty="0" smtClean="0"/>
              <a:t>Strategies for empowering disadvantaged rural communities</a:t>
            </a:r>
            <a:r>
              <a:rPr lang="en-GB" sz="2400" dirty="0" smtClean="0"/>
              <a:t> </a:t>
            </a:r>
          </a:p>
          <a:p>
            <a:endParaRPr lang="en-GB" sz="2400" dirty="0" smtClean="0"/>
          </a:p>
          <a:p>
            <a:r>
              <a:rPr lang="en-GB" sz="2400" dirty="0" smtClean="0"/>
              <a:t>The XXVII European Society for Rural Sociology Congress </a:t>
            </a:r>
            <a:endParaRPr lang="en-GB" sz="2400" dirty="0"/>
          </a:p>
          <a:p>
            <a:r>
              <a:rPr lang="en-GB" sz="2400" dirty="0" smtClean="0"/>
              <a:t>Krakow 24-27</a:t>
            </a:r>
            <a:r>
              <a:rPr lang="en-GB" sz="2400" baseline="30000" dirty="0" smtClean="0"/>
              <a:t>th</a:t>
            </a:r>
            <a:r>
              <a:rPr lang="en-GB" sz="2400" dirty="0" smtClean="0"/>
              <a:t> July 2017</a:t>
            </a:r>
          </a:p>
        </p:txBody>
      </p:sp>
    </p:spTree>
    <p:extLst>
      <p:ext uri="{BB962C8B-B14F-4D97-AF65-F5344CB8AC3E}">
        <p14:creationId xmlns:p14="http://schemas.microsoft.com/office/powerpoint/2010/main" val="334153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7804" y="19050"/>
            <a:ext cx="7378921" cy="1143000"/>
          </a:xfrm>
        </p:spPr>
        <p:txBody>
          <a:bodyPr/>
          <a:lstStyle/>
          <a:p>
            <a:r>
              <a:rPr lang="en-GB" altLang="en-US" b="1" dirty="0" smtClean="0">
                <a:solidFill>
                  <a:schemeClr val="accent1"/>
                </a:solidFill>
              </a:rPr>
              <a:t>Process of C4C development </a:t>
            </a:r>
          </a:p>
        </p:txBody>
      </p:sp>
      <p:sp>
        <p:nvSpPr>
          <p:cNvPr id="3" name="Content Placeholder 2"/>
          <p:cNvSpPr>
            <a:spLocks noGrp="1"/>
          </p:cNvSpPr>
          <p:nvPr>
            <p:ph idx="1"/>
          </p:nvPr>
        </p:nvSpPr>
        <p:spPr>
          <a:xfrm>
            <a:off x="0" y="908664"/>
            <a:ext cx="8908231" cy="5040313"/>
          </a:xfrm>
        </p:spPr>
        <p:txBody>
          <a:bodyPr>
            <a:normAutofit fontScale="85000" lnSpcReduction="10000"/>
          </a:bodyPr>
          <a:lstStyle/>
          <a:p>
            <a:pPr>
              <a:defRPr/>
            </a:pPr>
            <a:r>
              <a:rPr lang="en-GB" dirty="0" smtClean="0"/>
              <a:t>Identification of communities that meet all inclusion criteria</a:t>
            </a:r>
          </a:p>
          <a:p>
            <a:pPr>
              <a:defRPr/>
            </a:pPr>
            <a:endParaRPr lang="en-GB" sz="2400" dirty="0" smtClean="0"/>
          </a:p>
          <a:p>
            <a:pPr>
              <a:defRPr/>
            </a:pPr>
            <a:r>
              <a:rPr lang="en-GB" dirty="0" smtClean="0"/>
              <a:t>C4C publicity and community engagement activities</a:t>
            </a:r>
          </a:p>
          <a:p>
            <a:pPr marL="457200" lvl="1" indent="0">
              <a:buFont typeface="Arial" charset="0"/>
              <a:buNone/>
              <a:defRPr/>
            </a:pPr>
            <a:r>
              <a:rPr lang="en-GB" sz="1800" dirty="0" smtClean="0"/>
              <a:t>(Community meetings, face to face and one to one meetings, leaflets and notice boards information) </a:t>
            </a:r>
          </a:p>
          <a:p>
            <a:pPr>
              <a:defRPr/>
            </a:pPr>
            <a:endParaRPr lang="en-GB" sz="2400" dirty="0" smtClean="0"/>
          </a:p>
          <a:p>
            <a:pPr>
              <a:defRPr/>
            </a:pPr>
            <a:r>
              <a:rPr lang="en-GB" dirty="0" smtClean="0"/>
              <a:t> Verification community readiness and willingness</a:t>
            </a:r>
          </a:p>
          <a:p>
            <a:pPr>
              <a:defRPr/>
            </a:pPr>
            <a:endParaRPr lang="en-GB" sz="2400" dirty="0" smtClean="0"/>
          </a:p>
          <a:p>
            <a:pPr>
              <a:defRPr/>
            </a:pPr>
            <a:r>
              <a:rPr lang="en-GB" dirty="0" smtClean="0"/>
              <a:t>Supported community action </a:t>
            </a:r>
            <a:r>
              <a:rPr lang="en-GB" sz="1800" dirty="0" smtClean="0"/>
              <a:t>(communities working with a project officer, financial support to develop local projects) </a:t>
            </a:r>
            <a:endParaRPr lang="en-GB" dirty="0" smtClean="0"/>
          </a:p>
          <a:p>
            <a:pPr>
              <a:defRPr/>
            </a:pPr>
            <a:endParaRPr lang="en-GB" sz="1100" dirty="0" smtClean="0"/>
          </a:p>
          <a:p>
            <a:pPr>
              <a:defRPr/>
            </a:pPr>
            <a:r>
              <a:rPr lang="en-GB" dirty="0" smtClean="0"/>
              <a:t>Selection of a project idea </a:t>
            </a:r>
          </a:p>
          <a:p>
            <a:pPr>
              <a:defRPr/>
            </a:pPr>
            <a:endParaRPr lang="en-GB" sz="1200" dirty="0" smtClean="0"/>
          </a:p>
          <a:p>
            <a:pPr>
              <a:defRPr/>
            </a:pPr>
            <a:r>
              <a:rPr lang="en-GB" dirty="0" smtClean="0"/>
              <a:t>Project implementation and service co-production </a:t>
            </a:r>
            <a:endParaRPr lang="en-GB" dirty="0"/>
          </a:p>
        </p:txBody>
      </p:sp>
      <p:sp>
        <p:nvSpPr>
          <p:cNvPr id="4" name="Down Arrow 3"/>
          <p:cNvSpPr/>
          <p:nvPr/>
        </p:nvSpPr>
        <p:spPr>
          <a:xfrm>
            <a:off x="3922043" y="1358409"/>
            <a:ext cx="504991" cy="360363"/>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0" name="Down Arrow 9"/>
          <p:cNvSpPr/>
          <p:nvPr/>
        </p:nvSpPr>
        <p:spPr>
          <a:xfrm>
            <a:off x="3922043" y="2438553"/>
            <a:ext cx="504991" cy="360363"/>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1" name="Down Arrow 10"/>
          <p:cNvSpPr/>
          <p:nvPr/>
        </p:nvSpPr>
        <p:spPr>
          <a:xfrm>
            <a:off x="3922043" y="3158964"/>
            <a:ext cx="504991" cy="360362"/>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Down Arrow 11"/>
          <p:cNvSpPr/>
          <p:nvPr/>
        </p:nvSpPr>
        <p:spPr>
          <a:xfrm>
            <a:off x="3922043" y="3969072"/>
            <a:ext cx="504991" cy="360363"/>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3" name="Down Arrow 12"/>
          <p:cNvSpPr/>
          <p:nvPr/>
        </p:nvSpPr>
        <p:spPr>
          <a:xfrm>
            <a:off x="3922043" y="4689168"/>
            <a:ext cx="504991" cy="3587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pic>
        <p:nvPicPr>
          <p:cNvPr id="40969" name="Picture 2" descr="H:\growing symbols.png"/>
          <p:cNvPicPr>
            <a:picLocks noChangeAspect="1" noChangeArrowheads="1"/>
          </p:cNvPicPr>
          <p:nvPr/>
        </p:nvPicPr>
        <p:blipFill>
          <a:blip r:embed="rId2">
            <a:extLst>
              <a:ext uri="{28A0092B-C50C-407E-A947-70E740481C1C}">
                <a14:useLocalDpi xmlns:a14="http://schemas.microsoft.com/office/drawing/2010/main" val="0"/>
              </a:ext>
            </a:extLst>
          </a:blip>
          <a:srcRect t="13881" b="19000"/>
          <a:stretch>
            <a:fillRect/>
          </a:stretch>
        </p:blipFill>
        <p:spPr bwMode="auto">
          <a:xfrm>
            <a:off x="2501724" y="5499276"/>
            <a:ext cx="640650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437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7804" y="19050"/>
            <a:ext cx="7378921" cy="1143000"/>
          </a:xfrm>
        </p:spPr>
        <p:txBody>
          <a:bodyPr/>
          <a:lstStyle/>
          <a:p>
            <a:r>
              <a:rPr lang="en-GB" altLang="en-US" b="1" dirty="0" smtClean="0">
                <a:solidFill>
                  <a:schemeClr val="accent1"/>
                </a:solidFill>
              </a:rPr>
              <a:t>Research questions </a:t>
            </a:r>
          </a:p>
        </p:txBody>
      </p:sp>
      <p:sp>
        <p:nvSpPr>
          <p:cNvPr id="5" name="Rectangle 3"/>
          <p:cNvSpPr>
            <a:spLocks noGrp="1" noChangeArrowheads="1"/>
          </p:cNvSpPr>
          <p:nvPr>
            <p:ph idx="1"/>
          </p:nvPr>
        </p:nvSpPr>
        <p:spPr>
          <a:xfrm>
            <a:off x="0" y="728640"/>
            <a:ext cx="9144000" cy="5724525"/>
          </a:xfrm>
        </p:spPr>
        <p:txBody>
          <a:bodyPr>
            <a:normAutofit/>
          </a:bodyPr>
          <a:lstStyle/>
          <a:p>
            <a:pPr marL="0" indent="0" eaLnBrk="1" hangingPunct="1">
              <a:buFont typeface="Arial" pitchFamily="34" charset="0"/>
              <a:buNone/>
              <a:defRPr/>
            </a:pPr>
            <a:r>
              <a:rPr lang="en-GB" altLang="en-US" b="1" dirty="0" smtClean="0"/>
              <a:t>Overarching research objectives: </a:t>
            </a:r>
          </a:p>
          <a:p>
            <a:pPr eaLnBrk="1" hangingPunct="1">
              <a:buFont typeface="Arial" pitchFamily="34" charset="0"/>
              <a:buChar char="•"/>
              <a:defRPr/>
            </a:pPr>
            <a:r>
              <a:rPr lang="en-GB" altLang="en-US" sz="2700" dirty="0" smtClean="0"/>
              <a:t>How effective is the overall C4C intervention?</a:t>
            </a:r>
          </a:p>
          <a:p>
            <a:pPr eaLnBrk="1" hangingPunct="1">
              <a:buFont typeface="Arial" pitchFamily="34" charset="0"/>
              <a:buChar char="•"/>
              <a:defRPr/>
            </a:pPr>
            <a:r>
              <a:rPr lang="en-GB" altLang="en-US" sz="2700" dirty="0" smtClean="0"/>
              <a:t>What difference does C4C make to the participating communities?</a:t>
            </a:r>
          </a:p>
          <a:p>
            <a:pPr eaLnBrk="1" hangingPunct="1">
              <a:buFont typeface="Arial" pitchFamily="34" charset="0"/>
              <a:buChar char="•"/>
              <a:defRPr/>
            </a:pPr>
            <a:r>
              <a:rPr lang="en-GB" altLang="en-US" sz="2700" dirty="0" smtClean="0"/>
              <a:t>What improvements could be made to the C4C programme to make it more effective?</a:t>
            </a:r>
          </a:p>
          <a:p>
            <a:pPr marL="0" indent="0" eaLnBrk="1" hangingPunct="1">
              <a:buFont typeface="Arial" pitchFamily="34" charset="0"/>
              <a:buNone/>
              <a:defRPr/>
            </a:pPr>
            <a:r>
              <a:rPr lang="en-GB" altLang="en-US" b="1" dirty="0" smtClean="0"/>
              <a:t>Community empowerment questions:</a:t>
            </a:r>
            <a:r>
              <a:rPr lang="en-GB" altLang="en-US" dirty="0" smtClean="0"/>
              <a:t> </a:t>
            </a:r>
          </a:p>
          <a:p>
            <a:pPr eaLnBrk="1" hangingPunct="1">
              <a:buFont typeface="Arial" pitchFamily="34" charset="0"/>
              <a:buChar char="•"/>
              <a:defRPr/>
            </a:pPr>
            <a:r>
              <a:rPr lang="en-GB" altLang="en-US" sz="2700" dirty="0" smtClean="0"/>
              <a:t>How does the community empowerment process begin? </a:t>
            </a:r>
          </a:p>
          <a:p>
            <a:pPr eaLnBrk="1" hangingPunct="1">
              <a:buFont typeface="Arial" pitchFamily="34" charset="0"/>
              <a:buChar char="•"/>
              <a:defRPr/>
            </a:pPr>
            <a:r>
              <a:rPr lang="en-GB" altLang="en-US" sz="2700" dirty="0" smtClean="0"/>
              <a:t>Who should be responsible for the process of empowerment? </a:t>
            </a:r>
          </a:p>
        </p:txBody>
      </p:sp>
    </p:spTree>
    <p:extLst>
      <p:ext uri="{BB962C8B-B14F-4D97-AF65-F5344CB8AC3E}">
        <p14:creationId xmlns:p14="http://schemas.microsoft.com/office/powerpoint/2010/main" val="279520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7804" y="19050"/>
            <a:ext cx="7378921" cy="1143000"/>
          </a:xfrm>
          <a:prstGeom prst="rect">
            <a:avLst/>
          </a:prstGeom>
        </p:spPr>
        <p:txBody>
          <a:bodyPr/>
          <a:lstStyle/>
          <a:p>
            <a:pPr eaLnBrk="1" hangingPunct="1"/>
            <a:r>
              <a:rPr lang="en-GB" altLang="en-US" b="1" dirty="0" smtClean="0">
                <a:solidFill>
                  <a:schemeClr val="accent1"/>
                </a:solidFill>
              </a:rPr>
              <a:t>Methodology of the study </a:t>
            </a:r>
          </a:p>
        </p:txBody>
      </p:sp>
      <p:sp>
        <p:nvSpPr>
          <p:cNvPr id="6" name="Right Arrow 5"/>
          <p:cNvSpPr/>
          <p:nvPr/>
        </p:nvSpPr>
        <p:spPr>
          <a:xfrm>
            <a:off x="235772" y="2258844"/>
            <a:ext cx="8527497" cy="2159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a:p>
        </p:txBody>
      </p:sp>
      <p:sp>
        <p:nvSpPr>
          <p:cNvPr id="43013" name="Content Placeholder 4"/>
          <p:cNvSpPr txBox="1">
            <a:spLocks/>
          </p:cNvSpPr>
          <p:nvPr/>
        </p:nvSpPr>
        <p:spPr bwMode="auto">
          <a:xfrm>
            <a:off x="164086" y="818652"/>
            <a:ext cx="3179691"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None/>
            </a:pPr>
            <a:r>
              <a:rPr lang="en-GB" altLang="en-US" sz="2600" b="1" dirty="0">
                <a:solidFill>
                  <a:srgbClr val="00B050"/>
                </a:solidFill>
                <a:cs typeface="Arial" charset="0"/>
              </a:rPr>
              <a:t>Stage 1</a:t>
            </a:r>
          </a:p>
          <a:p>
            <a:pPr eaLnBrk="1" hangingPunct="1">
              <a:spcAft>
                <a:spcPts val="600"/>
              </a:spcAft>
              <a:buFont typeface="Arial" charset="0"/>
              <a:buNone/>
            </a:pPr>
            <a:r>
              <a:rPr lang="en-GB" altLang="en-US" sz="2400" dirty="0">
                <a:cs typeface="Arial" charset="0"/>
              </a:rPr>
              <a:t>Initiation of </a:t>
            </a:r>
          </a:p>
          <a:p>
            <a:pPr eaLnBrk="1" hangingPunct="1">
              <a:spcAft>
                <a:spcPts val="600"/>
              </a:spcAft>
              <a:buFont typeface="Arial" charset="0"/>
              <a:buNone/>
            </a:pPr>
            <a:r>
              <a:rPr lang="en-GB" altLang="en-US" sz="2400" dirty="0">
                <a:cs typeface="Arial" charset="0"/>
              </a:rPr>
              <a:t>the research process</a:t>
            </a:r>
          </a:p>
        </p:txBody>
      </p:sp>
      <p:sp>
        <p:nvSpPr>
          <p:cNvPr id="16" name="Content Placeholder 4"/>
          <p:cNvSpPr txBox="1">
            <a:spLocks/>
          </p:cNvSpPr>
          <p:nvPr/>
        </p:nvSpPr>
        <p:spPr>
          <a:xfrm>
            <a:off x="3632112" y="908664"/>
            <a:ext cx="2168116" cy="1223962"/>
          </a:xfrm>
          <a:prstGeom prst="rect">
            <a:avLst/>
          </a:prstGeom>
        </p:spPr>
        <p:txBody>
          <a:bodyPr>
            <a:normAutofit fontScale="92500" lnSpcReduction="20000"/>
          </a:bodyPr>
          <a:lstStyle>
            <a:lvl1pPr marL="342900" indent="-342900" algn="l" defTabSz="914400" rtl="0" eaLnBrk="1" latinLnBrk="0" hangingPunct="1">
              <a:spcBef>
                <a:spcPts val="0"/>
              </a:spcBef>
              <a:spcAft>
                <a:spcPts val="600"/>
              </a:spcAft>
              <a:buFont typeface="Arial" pitchFamily="34" charset="0"/>
              <a:buChar char="•"/>
              <a:defRPr sz="2800" kern="1200">
                <a:solidFill>
                  <a:srgbClr val="004B23"/>
                </a:solidFill>
                <a:latin typeface="Arial" pitchFamily="34" charset="0"/>
                <a:ea typeface="+mn-ea"/>
                <a:cs typeface="Arial" pitchFamily="34" charset="0"/>
              </a:defRPr>
            </a:lvl1pPr>
            <a:lvl2pPr marL="742950" indent="-285750" algn="l" defTabSz="914400" rtl="0" eaLnBrk="1" latinLnBrk="0" hangingPunct="1">
              <a:spcBef>
                <a:spcPts val="0"/>
              </a:spcBef>
              <a:spcAft>
                <a:spcPts val="600"/>
              </a:spcAft>
              <a:buFont typeface="Arial" pitchFamily="34" charset="0"/>
              <a:buChar char="–"/>
              <a:defRPr sz="2400" kern="1200">
                <a:solidFill>
                  <a:srgbClr val="004B23"/>
                </a:solidFill>
                <a:latin typeface="Arial" pitchFamily="34" charset="0"/>
                <a:ea typeface="+mn-ea"/>
                <a:cs typeface="Arial"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rgbClr val="004B23"/>
                </a:solidFill>
                <a:latin typeface="Arial" pitchFamily="34" charset="0"/>
                <a:ea typeface="+mn-ea"/>
                <a:cs typeface="Arial"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r>
              <a:rPr lang="en-GB" b="1" dirty="0" smtClean="0">
                <a:solidFill>
                  <a:srgbClr val="00B050"/>
                </a:solidFill>
              </a:rPr>
              <a:t>Stage 2</a:t>
            </a:r>
          </a:p>
          <a:p>
            <a:pPr marL="0" indent="0" fontAlgn="auto">
              <a:buFont typeface="Arial" pitchFamily="34" charset="0"/>
              <a:buNone/>
              <a:defRPr/>
            </a:pPr>
            <a:r>
              <a:rPr lang="en-GB" sz="2600" dirty="0" smtClean="0">
                <a:solidFill>
                  <a:schemeClr val="tx1"/>
                </a:solidFill>
              </a:rPr>
              <a:t>Exploring C4C</a:t>
            </a:r>
          </a:p>
          <a:p>
            <a:pPr marL="0" indent="0" fontAlgn="auto">
              <a:buFont typeface="Arial" pitchFamily="34" charset="0"/>
              <a:buNone/>
              <a:defRPr/>
            </a:pPr>
            <a:r>
              <a:rPr lang="en-GB" sz="2600" dirty="0" smtClean="0">
                <a:solidFill>
                  <a:schemeClr val="tx1"/>
                </a:solidFill>
              </a:rPr>
              <a:t>processes</a:t>
            </a:r>
            <a:r>
              <a:rPr lang="en-GB" dirty="0" smtClean="0"/>
              <a:t>	</a:t>
            </a:r>
            <a:endParaRPr lang="en-GB" dirty="0"/>
          </a:p>
        </p:txBody>
      </p:sp>
      <p:sp>
        <p:nvSpPr>
          <p:cNvPr id="17" name="Content Placeholder 4"/>
          <p:cNvSpPr txBox="1">
            <a:spLocks/>
          </p:cNvSpPr>
          <p:nvPr/>
        </p:nvSpPr>
        <p:spPr>
          <a:xfrm>
            <a:off x="6450188" y="854858"/>
            <a:ext cx="2168115" cy="1223962"/>
          </a:xfrm>
          <a:prstGeom prst="rect">
            <a:avLst/>
          </a:prstGeom>
        </p:spPr>
        <p:txBody>
          <a:bodyPr>
            <a:normAutofit fontScale="92500" lnSpcReduction="10000"/>
          </a:bodyPr>
          <a:lstStyle>
            <a:lvl1pPr marL="342900" indent="-342900" algn="l" defTabSz="914400" rtl="0" eaLnBrk="1" latinLnBrk="0" hangingPunct="1">
              <a:spcBef>
                <a:spcPts val="0"/>
              </a:spcBef>
              <a:spcAft>
                <a:spcPts val="600"/>
              </a:spcAft>
              <a:buFont typeface="Arial" pitchFamily="34" charset="0"/>
              <a:buChar char="•"/>
              <a:defRPr sz="2800" kern="1200">
                <a:solidFill>
                  <a:srgbClr val="004B23"/>
                </a:solidFill>
                <a:latin typeface="Arial" pitchFamily="34" charset="0"/>
                <a:ea typeface="+mn-ea"/>
                <a:cs typeface="Arial" pitchFamily="34" charset="0"/>
              </a:defRPr>
            </a:lvl1pPr>
            <a:lvl2pPr marL="742950" indent="-285750" algn="l" defTabSz="914400" rtl="0" eaLnBrk="1" latinLnBrk="0" hangingPunct="1">
              <a:spcBef>
                <a:spcPts val="0"/>
              </a:spcBef>
              <a:spcAft>
                <a:spcPts val="600"/>
              </a:spcAft>
              <a:buFont typeface="Arial" pitchFamily="34" charset="0"/>
              <a:buChar char="–"/>
              <a:defRPr sz="2400" kern="1200">
                <a:solidFill>
                  <a:srgbClr val="004B23"/>
                </a:solidFill>
                <a:latin typeface="Arial" pitchFamily="34" charset="0"/>
                <a:ea typeface="+mn-ea"/>
                <a:cs typeface="Arial"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rgbClr val="004B23"/>
                </a:solidFill>
                <a:latin typeface="Arial" pitchFamily="34" charset="0"/>
                <a:ea typeface="+mn-ea"/>
                <a:cs typeface="Arial"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r>
              <a:rPr lang="en-GB" b="1" dirty="0" smtClean="0">
                <a:solidFill>
                  <a:srgbClr val="00B050"/>
                </a:solidFill>
              </a:rPr>
              <a:t>Stage 3</a:t>
            </a:r>
          </a:p>
          <a:p>
            <a:pPr marL="0" indent="0" fontAlgn="auto">
              <a:buFont typeface="Arial" pitchFamily="34" charset="0"/>
              <a:buNone/>
              <a:defRPr/>
            </a:pPr>
            <a:r>
              <a:rPr lang="en-GB" sz="2600" dirty="0" smtClean="0">
                <a:solidFill>
                  <a:schemeClr val="tx1"/>
                </a:solidFill>
              </a:rPr>
              <a:t>Finalising the study</a:t>
            </a:r>
            <a:r>
              <a:rPr lang="en-GB" dirty="0" smtClean="0"/>
              <a:t>	</a:t>
            </a:r>
            <a:endParaRPr lang="en-GB" dirty="0"/>
          </a:p>
        </p:txBody>
      </p:sp>
      <p:sp>
        <p:nvSpPr>
          <p:cNvPr id="43016" name="Content Placeholder 4"/>
          <p:cNvSpPr txBox="1">
            <a:spLocks/>
          </p:cNvSpPr>
          <p:nvPr/>
        </p:nvSpPr>
        <p:spPr bwMode="auto">
          <a:xfrm>
            <a:off x="-52567" y="2600647"/>
            <a:ext cx="317969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Char char="•"/>
            </a:pPr>
            <a:r>
              <a:rPr lang="en-GB" altLang="en-US" sz="2400" dirty="0">
                <a:cs typeface="Arial" charset="0"/>
              </a:rPr>
              <a:t>Development of C4C hybrid evaluation model</a:t>
            </a:r>
          </a:p>
          <a:p>
            <a:pPr eaLnBrk="1" hangingPunct="1">
              <a:spcAft>
                <a:spcPts val="600"/>
              </a:spcAft>
              <a:buFont typeface="Arial" charset="0"/>
              <a:buChar char="•"/>
            </a:pPr>
            <a:r>
              <a:rPr lang="en-GB" altLang="en-US" sz="2400" dirty="0">
                <a:cs typeface="Arial" charset="0"/>
              </a:rPr>
              <a:t>Baseline data collection</a:t>
            </a:r>
          </a:p>
          <a:p>
            <a:pPr eaLnBrk="1" hangingPunct="1">
              <a:spcAft>
                <a:spcPts val="600"/>
              </a:spcAft>
              <a:buFont typeface="Arial" charset="0"/>
              <a:buChar char="•"/>
            </a:pPr>
            <a:r>
              <a:rPr lang="en-GB" altLang="en-US" sz="2400" dirty="0">
                <a:cs typeface="Arial" charset="0"/>
              </a:rPr>
              <a:t>Quantitative &amp; Qualitative  info</a:t>
            </a:r>
          </a:p>
        </p:txBody>
      </p:sp>
      <p:sp>
        <p:nvSpPr>
          <p:cNvPr id="43017" name="Content Placeholder 4"/>
          <p:cNvSpPr txBox="1">
            <a:spLocks/>
          </p:cNvSpPr>
          <p:nvPr/>
        </p:nvSpPr>
        <p:spPr bwMode="auto">
          <a:xfrm>
            <a:off x="6161845" y="2528880"/>
            <a:ext cx="317969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Char char="•"/>
            </a:pPr>
            <a:r>
              <a:rPr lang="en-GB" altLang="en-US" sz="2400" dirty="0">
                <a:cs typeface="Arial" charset="0"/>
              </a:rPr>
              <a:t>Final data collection</a:t>
            </a:r>
          </a:p>
          <a:p>
            <a:pPr eaLnBrk="1" hangingPunct="1">
              <a:spcAft>
                <a:spcPts val="600"/>
              </a:spcAft>
              <a:buFont typeface="Arial" charset="0"/>
              <a:buChar char="•"/>
            </a:pPr>
            <a:r>
              <a:rPr lang="en-GB" altLang="en-US" sz="2400" dirty="0">
                <a:cs typeface="Arial" charset="0"/>
              </a:rPr>
              <a:t>Quantitative &amp; Qualitative info </a:t>
            </a:r>
          </a:p>
          <a:p>
            <a:pPr eaLnBrk="1" hangingPunct="1">
              <a:spcAft>
                <a:spcPts val="600"/>
              </a:spcAft>
              <a:buFont typeface="Arial" charset="0"/>
              <a:buChar char="•"/>
            </a:pPr>
            <a:r>
              <a:rPr lang="en-GB" altLang="en-US" sz="2400" dirty="0">
                <a:cs typeface="Arial" charset="0"/>
              </a:rPr>
              <a:t>Longitudinal data</a:t>
            </a:r>
          </a:p>
          <a:p>
            <a:pPr eaLnBrk="1" hangingPunct="1">
              <a:spcAft>
                <a:spcPts val="600"/>
              </a:spcAft>
              <a:buFont typeface="Arial" charset="0"/>
              <a:buChar char="•"/>
            </a:pPr>
            <a:r>
              <a:rPr lang="en-GB" altLang="en-US" sz="2400" dirty="0">
                <a:cs typeface="Arial" charset="0"/>
              </a:rPr>
              <a:t>Measuring change </a:t>
            </a:r>
          </a:p>
        </p:txBody>
      </p:sp>
      <p:sp>
        <p:nvSpPr>
          <p:cNvPr id="43018" name="Content Placeholder 4"/>
          <p:cNvSpPr txBox="1">
            <a:spLocks/>
          </p:cNvSpPr>
          <p:nvPr/>
        </p:nvSpPr>
        <p:spPr bwMode="auto">
          <a:xfrm>
            <a:off x="3127124" y="2528880"/>
            <a:ext cx="317969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Char char="•"/>
            </a:pPr>
            <a:r>
              <a:rPr lang="en-GB" altLang="en-US" sz="2400" dirty="0">
                <a:cs typeface="Arial" charset="0"/>
              </a:rPr>
              <a:t>In-depth interviews with C4C stakeholders</a:t>
            </a:r>
          </a:p>
          <a:p>
            <a:pPr eaLnBrk="1" hangingPunct="1">
              <a:spcAft>
                <a:spcPts val="600"/>
              </a:spcAft>
              <a:buFont typeface="Arial" charset="0"/>
              <a:buChar char="•"/>
            </a:pPr>
            <a:r>
              <a:rPr lang="en-GB" altLang="en-US" sz="2400" dirty="0">
                <a:cs typeface="Arial" charset="0"/>
              </a:rPr>
              <a:t>Interviews with C4C project manager</a:t>
            </a:r>
          </a:p>
          <a:p>
            <a:pPr eaLnBrk="1" hangingPunct="1">
              <a:spcAft>
                <a:spcPts val="600"/>
              </a:spcAft>
              <a:buFont typeface="Arial" charset="0"/>
              <a:buChar char="•"/>
            </a:pPr>
            <a:r>
              <a:rPr lang="en-GB" altLang="en-US" sz="2400" dirty="0">
                <a:cs typeface="Arial" charset="0"/>
              </a:rPr>
              <a:t> Exploring How? Why? and Who? </a:t>
            </a:r>
          </a:p>
        </p:txBody>
      </p:sp>
    </p:spTree>
    <p:extLst>
      <p:ext uri="{BB962C8B-B14F-4D97-AF65-F5344CB8AC3E}">
        <p14:creationId xmlns:p14="http://schemas.microsoft.com/office/powerpoint/2010/main" val="130486911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86894" y="53975"/>
            <a:ext cx="7595574" cy="1143000"/>
          </a:xfrm>
        </p:spPr>
        <p:txBody>
          <a:bodyPr/>
          <a:lstStyle/>
          <a:p>
            <a:r>
              <a:rPr lang="en-GB" altLang="en-US" b="1" dirty="0" smtClean="0">
                <a:solidFill>
                  <a:schemeClr val="accent1"/>
                </a:solidFill>
              </a:rPr>
              <a:t>Data collection </a:t>
            </a:r>
          </a:p>
        </p:txBody>
      </p:sp>
      <p:sp>
        <p:nvSpPr>
          <p:cNvPr id="10243" name="Content Placeholder 2"/>
          <p:cNvSpPr>
            <a:spLocks noGrp="1"/>
          </p:cNvSpPr>
          <p:nvPr>
            <p:ph idx="1"/>
          </p:nvPr>
        </p:nvSpPr>
        <p:spPr>
          <a:xfrm>
            <a:off x="227808" y="1088688"/>
            <a:ext cx="8680427" cy="5040313"/>
          </a:xfrm>
        </p:spPr>
        <p:txBody>
          <a:bodyPr/>
          <a:lstStyle/>
          <a:p>
            <a:pPr marL="0" indent="0">
              <a:spcBef>
                <a:spcPct val="0"/>
              </a:spcBef>
              <a:buFont typeface="Arial" pitchFamily="34" charset="0"/>
              <a:buNone/>
              <a:defRPr/>
            </a:pPr>
            <a:r>
              <a:rPr lang="en-GB" altLang="en-US" dirty="0" smtClean="0"/>
              <a:t>7 villages were invited to take part in the programme and 6 of them accepted the invitation </a:t>
            </a:r>
          </a:p>
          <a:p>
            <a:pPr>
              <a:spcBef>
                <a:spcPct val="0"/>
              </a:spcBef>
              <a:buFont typeface="Arial" pitchFamily="34" charset="0"/>
              <a:buChar char="•"/>
              <a:defRPr/>
            </a:pPr>
            <a:endParaRPr lang="en-AU" altLang="en-US" b="1" dirty="0" smtClean="0"/>
          </a:p>
          <a:p>
            <a:pPr>
              <a:spcBef>
                <a:spcPct val="0"/>
              </a:spcBef>
              <a:buFont typeface="Arial" pitchFamily="34" charset="0"/>
              <a:buChar char="•"/>
              <a:defRPr/>
            </a:pPr>
            <a:r>
              <a:rPr lang="en-AU" altLang="en-US" b="1" dirty="0" smtClean="0"/>
              <a:t>Stage 1 </a:t>
            </a:r>
            <a:r>
              <a:rPr lang="en-AU" altLang="en-US" dirty="0" smtClean="0"/>
              <a:t>involved conducting 178</a:t>
            </a:r>
            <a:r>
              <a:rPr lang="en-GB" altLang="en-US" dirty="0" smtClean="0"/>
              <a:t> face-to-face, semi-structured interviews</a:t>
            </a:r>
          </a:p>
          <a:p>
            <a:pPr>
              <a:spcBef>
                <a:spcPct val="0"/>
              </a:spcBef>
              <a:buFont typeface="Arial" pitchFamily="34" charset="0"/>
              <a:buChar char="•"/>
              <a:defRPr/>
            </a:pPr>
            <a:r>
              <a:rPr lang="en-GB" altLang="en-US" b="1" dirty="0" smtClean="0"/>
              <a:t>Stage 2 </a:t>
            </a:r>
            <a:r>
              <a:rPr lang="en-GB" altLang="en-US" dirty="0" smtClean="0"/>
              <a:t>involved over 30 in-depth interviews</a:t>
            </a:r>
          </a:p>
          <a:p>
            <a:pPr>
              <a:spcBef>
                <a:spcPct val="0"/>
              </a:spcBef>
              <a:buFont typeface="Arial" pitchFamily="34" charset="0"/>
              <a:buChar char="•"/>
              <a:defRPr/>
            </a:pPr>
            <a:r>
              <a:rPr lang="en-GB" altLang="en-US" b="1" dirty="0" smtClean="0"/>
              <a:t>Stage 3 </a:t>
            </a:r>
            <a:r>
              <a:rPr lang="en-GB" altLang="en-US" dirty="0" smtClean="0"/>
              <a:t>involved conducting 137 face-to-face interviews </a:t>
            </a:r>
          </a:p>
        </p:txBody>
      </p:sp>
      <p:sp>
        <p:nvSpPr>
          <p:cNvPr id="44036" name="Slide Number Placeholder 3"/>
          <p:cNvSpPr>
            <a:spLocks noGrp="1"/>
          </p:cNvSpPr>
          <p:nvPr>
            <p:ph type="sldNum" sz="quarter" idx="4294967295"/>
          </p:nvPr>
        </p:nvSpPr>
        <p:spPr bwMode="auto">
          <a:xfrm>
            <a:off x="8417578" y="6454782"/>
            <a:ext cx="691376"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D3EAF7"/>
              </a:solidFill>
              <a:cs typeface="Arial" charset="0"/>
            </a:endParaRPr>
          </a:p>
        </p:txBody>
      </p:sp>
    </p:spTree>
    <p:extLst>
      <p:ext uri="{BB962C8B-B14F-4D97-AF65-F5344CB8AC3E}">
        <p14:creationId xmlns:p14="http://schemas.microsoft.com/office/powerpoint/2010/main" val="326308751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75743" y="19050"/>
            <a:ext cx="7606725" cy="1143000"/>
          </a:xfrm>
        </p:spPr>
        <p:txBody>
          <a:bodyPr/>
          <a:lstStyle/>
          <a:p>
            <a:pPr eaLnBrk="1" hangingPunct="1"/>
            <a:r>
              <a:rPr lang="en-GB" altLang="en-US" b="1" dirty="0" smtClean="0">
                <a:solidFill>
                  <a:schemeClr val="accent1"/>
                </a:solidFill>
              </a:rPr>
              <a:t>C4C results </a:t>
            </a:r>
          </a:p>
        </p:txBody>
      </p:sp>
      <p:sp>
        <p:nvSpPr>
          <p:cNvPr id="17411" name="Content Placeholder 2"/>
          <p:cNvSpPr>
            <a:spLocks noGrp="1"/>
          </p:cNvSpPr>
          <p:nvPr>
            <p:ph idx="1"/>
          </p:nvPr>
        </p:nvSpPr>
        <p:spPr>
          <a:xfrm>
            <a:off x="0" y="818652"/>
            <a:ext cx="9144003" cy="5041900"/>
          </a:xfrm>
        </p:spPr>
        <p:txBody>
          <a:bodyPr/>
          <a:lstStyle/>
          <a:p>
            <a:pPr eaLnBrk="1" hangingPunct="1">
              <a:spcBef>
                <a:spcPct val="0"/>
              </a:spcBef>
              <a:buFont typeface="Arial" pitchFamily="34" charset="0"/>
              <a:buChar char="•"/>
              <a:defRPr/>
            </a:pPr>
            <a:r>
              <a:rPr lang="en-GB" altLang="en-US" dirty="0" smtClean="0"/>
              <a:t>C4C communities identified diversified priorities and different local needs inducing: </a:t>
            </a:r>
          </a:p>
          <a:p>
            <a:pPr lvl="1" eaLnBrk="1" hangingPunct="1">
              <a:spcBef>
                <a:spcPct val="0"/>
              </a:spcBef>
              <a:buFont typeface="Arial" pitchFamily="34" charset="0"/>
              <a:buChar char="–"/>
              <a:defRPr/>
            </a:pPr>
            <a:r>
              <a:rPr lang="en-GB" altLang="en-US" dirty="0" smtClean="0"/>
              <a:t>Community garden </a:t>
            </a:r>
          </a:p>
          <a:p>
            <a:pPr lvl="1" eaLnBrk="1" hangingPunct="1">
              <a:spcBef>
                <a:spcPct val="0"/>
              </a:spcBef>
              <a:buFont typeface="Arial" pitchFamily="34" charset="0"/>
              <a:buChar char="–"/>
              <a:defRPr/>
            </a:pPr>
            <a:r>
              <a:rPr lang="en-GB" altLang="en-US" dirty="0" smtClean="0"/>
              <a:t>Kitchen project </a:t>
            </a:r>
          </a:p>
          <a:p>
            <a:pPr lvl="1" eaLnBrk="1" hangingPunct="1">
              <a:spcBef>
                <a:spcPct val="0"/>
              </a:spcBef>
              <a:buFont typeface="Arial" pitchFamily="34" charset="0"/>
              <a:buChar char="–"/>
              <a:defRPr/>
            </a:pPr>
            <a:r>
              <a:rPr lang="en-GB" altLang="en-US" dirty="0" smtClean="0"/>
              <a:t>Heritage project </a:t>
            </a:r>
          </a:p>
          <a:p>
            <a:pPr lvl="1" eaLnBrk="1" hangingPunct="1">
              <a:spcBef>
                <a:spcPct val="0"/>
              </a:spcBef>
              <a:buFont typeface="Arial" pitchFamily="34" charset="0"/>
              <a:buChar char="–"/>
              <a:defRPr/>
            </a:pPr>
            <a:r>
              <a:rPr lang="en-GB" altLang="en-US" dirty="0" smtClean="0"/>
              <a:t>Community sculpture </a:t>
            </a:r>
          </a:p>
          <a:p>
            <a:pPr lvl="1" eaLnBrk="1" hangingPunct="1">
              <a:spcBef>
                <a:spcPct val="0"/>
              </a:spcBef>
              <a:buFont typeface="Arial" pitchFamily="34" charset="0"/>
              <a:buChar char="–"/>
              <a:defRPr/>
            </a:pPr>
            <a:r>
              <a:rPr lang="en-GB" altLang="en-US" dirty="0" smtClean="0"/>
              <a:t>Community path linking two villages</a:t>
            </a:r>
          </a:p>
          <a:p>
            <a:pPr marL="457200" lvl="1" indent="0" eaLnBrk="1" hangingPunct="1">
              <a:spcBef>
                <a:spcPct val="0"/>
              </a:spcBef>
              <a:buFont typeface="Arial" pitchFamily="34" charset="0"/>
              <a:buNone/>
              <a:defRPr/>
            </a:pPr>
            <a:r>
              <a:rPr lang="en-GB" altLang="en-US" dirty="0" smtClean="0"/>
              <a:t> </a:t>
            </a:r>
            <a:endParaRPr lang="en-GB" altLang="en-US" sz="500" dirty="0" smtClean="0"/>
          </a:p>
          <a:p>
            <a:pPr eaLnBrk="1" hangingPunct="1">
              <a:spcBef>
                <a:spcPct val="0"/>
              </a:spcBef>
              <a:buFont typeface="Arial" pitchFamily="34" charset="0"/>
              <a:buChar char="•"/>
              <a:defRPr/>
            </a:pPr>
            <a:r>
              <a:rPr lang="en-GB" altLang="en-US" dirty="0" smtClean="0"/>
              <a:t>3 out of 6 villages successfully completed the project  </a:t>
            </a:r>
          </a:p>
          <a:p>
            <a:pPr marL="457200" lvl="1" indent="0" eaLnBrk="1" hangingPunct="1">
              <a:spcBef>
                <a:spcPct val="0"/>
              </a:spcBef>
              <a:buFont typeface="Arial" pitchFamily="34" charset="0"/>
              <a:buNone/>
              <a:defRPr/>
            </a:pPr>
            <a:endParaRPr lang="en-GB" alt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416" y="1538748"/>
            <a:ext cx="2835596"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07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6"/>
          <p:cNvPicPr>
            <a:picLocks noGrp="1" noChangeAspect="1" noChangeArrowheads="1"/>
          </p:cNvPicPr>
          <p:nvPr>
            <p:ph idx="1"/>
          </p:nvPr>
        </p:nvPicPr>
        <p:blipFill>
          <a:blip r:embed="rId2"/>
          <a:srcRect/>
          <a:stretch>
            <a:fillRect/>
          </a:stretch>
        </p:blipFill>
        <p:spPr>
          <a:xfrm>
            <a:off x="11152" y="-261492"/>
            <a:ext cx="9132848" cy="6480864"/>
          </a:xfrm>
          <a:noFill/>
        </p:spPr>
      </p:pic>
      <p:sp>
        <p:nvSpPr>
          <p:cNvPr id="5" name="Title 1"/>
          <p:cNvSpPr>
            <a:spLocks noGrp="1"/>
          </p:cNvSpPr>
          <p:nvPr>
            <p:ph type="title"/>
          </p:nvPr>
        </p:nvSpPr>
        <p:spPr>
          <a:xfrm>
            <a:off x="-106561" y="5526431"/>
            <a:ext cx="7378921" cy="1143001"/>
          </a:xfrm>
        </p:spPr>
        <p:txBody>
          <a:bodyPr/>
          <a:lstStyle/>
          <a:p>
            <a:r>
              <a:rPr lang="en-GB" sz="2400" b="1" dirty="0" smtClean="0"/>
              <a:t/>
            </a:r>
            <a:br>
              <a:rPr lang="en-GB" sz="2400" b="1" dirty="0" smtClean="0"/>
            </a:br>
            <a:r>
              <a:rPr lang="en-GB" sz="2400" b="1" dirty="0" smtClean="0"/>
              <a:t>Project successfully completed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83571" y="98556"/>
            <a:ext cx="7378921" cy="1143001"/>
          </a:xfrm>
        </p:spPr>
        <p:txBody>
          <a:bodyPr/>
          <a:lstStyle/>
          <a:p>
            <a:r>
              <a:rPr lang="en-GB" b="1" dirty="0" smtClean="0">
                <a:solidFill>
                  <a:schemeClr val="accent1"/>
                </a:solidFill>
              </a:rPr>
              <a:t>Engagement</a:t>
            </a:r>
            <a:r>
              <a:rPr lang="en-GB" sz="2800" b="1" dirty="0" smtClean="0">
                <a:solidFill>
                  <a:schemeClr val="accent1"/>
                </a:solidFill>
              </a:rPr>
              <a:t> </a:t>
            </a:r>
          </a:p>
        </p:txBody>
      </p:sp>
      <p:sp>
        <p:nvSpPr>
          <p:cNvPr id="48131" name="Content Placeholder 2"/>
          <p:cNvSpPr>
            <a:spLocks noGrp="1"/>
          </p:cNvSpPr>
          <p:nvPr>
            <p:ph idx="1"/>
          </p:nvPr>
        </p:nvSpPr>
        <p:spPr>
          <a:xfrm>
            <a:off x="227805" y="909023"/>
            <a:ext cx="8916195" cy="5040313"/>
          </a:xfrm>
        </p:spPr>
        <p:txBody>
          <a:bodyPr/>
          <a:lstStyle/>
          <a:p>
            <a:pPr>
              <a:spcBef>
                <a:spcPct val="0"/>
              </a:spcBef>
            </a:pPr>
            <a:r>
              <a:rPr lang="en-GB" b="1" dirty="0" smtClean="0">
                <a:solidFill>
                  <a:srgbClr val="00B050"/>
                </a:solidFill>
                <a:latin typeface="+mj-lt"/>
                <a:cs typeface="Arial" charset="0"/>
              </a:rPr>
              <a:t>Funding source as a platform for community engagement</a:t>
            </a:r>
            <a:r>
              <a:rPr lang="en-GB" dirty="0" smtClean="0">
                <a:solidFill>
                  <a:srgbClr val="00B050"/>
                </a:solidFill>
                <a:latin typeface="+mj-lt"/>
                <a:cs typeface="Arial" charset="0"/>
              </a:rPr>
              <a:t>:</a:t>
            </a:r>
            <a:r>
              <a:rPr lang="en-GB" dirty="0" smtClean="0">
                <a:latin typeface="+mj-lt"/>
                <a:cs typeface="Arial" charset="0"/>
              </a:rPr>
              <a:t> </a:t>
            </a:r>
            <a:r>
              <a:rPr lang="en-GB" i="1" dirty="0" smtClean="0">
                <a:latin typeface="+mj-lt"/>
                <a:cs typeface="Arial" charset="0"/>
              </a:rPr>
              <a:t>‘We got something for nothing didn’t we?…I think the idea’s excellent…the fact that there is finance available’. </a:t>
            </a:r>
          </a:p>
          <a:p>
            <a:pPr>
              <a:spcBef>
                <a:spcPct val="0"/>
              </a:spcBef>
            </a:pPr>
            <a:r>
              <a:rPr lang="en-GB" b="1" dirty="0" smtClean="0">
                <a:solidFill>
                  <a:srgbClr val="00B050"/>
                </a:solidFill>
                <a:latin typeface="+mj-lt"/>
                <a:cs typeface="Arial" charset="0"/>
              </a:rPr>
              <a:t>Supported community action and work of a project manager</a:t>
            </a:r>
            <a:r>
              <a:rPr lang="en-GB" dirty="0" smtClean="0">
                <a:solidFill>
                  <a:srgbClr val="00B050"/>
                </a:solidFill>
                <a:latin typeface="+mj-lt"/>
                <a:cs typeface="Arial" charset="0"/>
              </a:rPr>
              <a:t>:</a:t>
            </a:r>
            <a:r>
              <a:rPr lang="en-GB" dirty="0" smtClean="0">
                <a:latin typeface="+mj-lt"/>
                <a:cs typeface="Arial" charset="0"/>
              </a:rPr>
              <a:t> </a:t>
            </a:r>
            <a:r>
              <a:rPr lang="en-GB" i="1" dirty="0" smtClean="0">
                <a:latin typeface="+mj-lt"/>
                <a:cs typeface="Arial" charset="0"/>
              </a:rPr>
              <a:t>‘Obviously we didn’t know what we were doing and we had somebody to guide us. You definitely need somebody that knows how the project works to help you work through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333631" y="-171480"/>
            <a:ext cx="7378921" cy="1143001"/>
          </a:xfrm>
        </p:spPr>
        <p:txBody>
          <a:bodyPr/>
          <a:lstStyle/>
          <a:p>
            <a:r>
              <a:rPr lang="en-GB" b="1" dirty="0" smtClean="0">
                <a:solidFill>
                  <a:schemeClr val="accent1"/>
                </a:solidFill>
              </a:rPr>
              <a:t>Participation 	</a:t>
            </a:r>
          </a:p>
        </p:txBody>
      </p:sp>
      <p:sp>
        <p:nvSpPr>
          <p:cNvPr id="3" name="Content Placeholder 2"/>
          <p:cNvSpPr>
            <a:spLocks noGrp="1"/>
          </p:cNvSpPr>
          <p:nvPr>
            <p:ph idx="1"/>
          </p:nvPr>
        </p:nvSpPr>
        <p:spPr>
          <a:xfrm>
            <a:off x="0" y="458604"/>
            <a:ext cx="9252624" cy="5624513"/>
          </a:xfrm>
        </p:spPr>
        <p:txBody>
          <a:bodyPr>
            <a:noAutofit/>
          </a:bodyPr>
          <a:lstStyle/>
          <a:p>
            <a:pPr>
              <a:buFont typeface="Arial" pitchFamily="34" charset="0"/>
              <a:buChar char="•"/>
              <a:defRPr/>
            </a:pPr>
            <a:r>
              <a:rPr lang="en-GB" sz="2800" b="1" dirty="0">
                <a:solidFill>
                  <a:srgbClr val="00B050"/>
                </a:solidFill>
              </a:rPr>
              <a:t>Being part of a region programme as a trigger of community participation:</a:t>
            </a:r>
            <a:r>
              <a:rPr lang="en-GB" sz="2800" b="1" dirty="0"/>
              <a:t> </a:t>
            </a:r>
            <a:r>
              <a:rPr lang="en-GB" sz="2800" i="1" dirty="0"/>
              <a:t>‘We often feel that we are neglected. So to be part of this project was great</a:t>
            </a:r>
            <a:r>
              <a:rPr lang="en-GB" sz="2800" i="1" dirty="0" smtClean="0"/>
              <a:t>’.</a:t>
            </a:r>
          </a:p>
          <a:p>
            <a:pPr>
              <a:buFont typeface="Arial" pitchFamily="34" charset="0"/>
              <a:buChar char="•"/>
              <a:defRPr/>
            </a:pPr>
            <a:r>
              <a:rPr lang="en-GB" sz="2800" b="1" dirty="0">
                <a:solidFill>
                  <a:srgbClr val="00B050"/>
                </a:solidFill>
              </a:rPr>
              <a:t>Confidence as an essential component building community empowerment: </a:t>
            </a:r>
            <a:r>
              <a:rPr lang="en-GB" sz="2800" i="1" dirty="0"/>
              <a:t>‘People will be interested and perhaps that will encourage, just even if it's half a dozen people, to get more involved...so that's a real advantage</a:t>
            </a:r>
            <a:r>
              <a:rPr lang="en-GB" sz="2800" i="1" dirty="0" smtClean="0"/>
              <a:t>’.</a:t>
            </a:r>
            <a:endParaRPr lang="en-GB" sz="2800" i="1" dirty="0"/>
          </a:p>
          <a:p>
            <a:pPr>
              <a:buFont typeface="Arial" pitchFamily="34" charset="0"/>
              <a:buChar char="•"/>
              <a:defRPr/>
            </a:pPr>
            <a:r>
              <a:rPr lang="en-GB" sz="2800" b="1" dirty="0" smtClean="0">
                <a:solidFill>
                  <a:srgbClr val="00B050"/>
                </a:solidFill>
              </a:rPr>
              <a:t>Development </a:t>
            </a:r>
            <a:r>
              <a:rPr lang="en-GB" sz="2800" b="1" dirty="0">
                <a:solidFill>
                  <a:srgbClr val="00B050"/>
                </a:solidFill>
              </a:rPr>
              <a:t>of social capital through community involvement: </a:t>
            </a:r>
            <a:r>
              <a:rPr lang="en-GB" sz="2800" b="1" dirty="0"/>
              <a:t> </a:t>
            </a:r>
            <a:r>
              <a:rPr lang="en-GB" sz="2800" i="1" dirty="0"/>
              <a:t>‘it forced people to work together who normally wouldn’t, so that was a positive. It led within the village to an opening of communication channels which was </a:t>
            </a:r>
            <a:r>
              <a:rPr lang="en-GB" sz="2800" i="1" dirty="0" smtClean="0"/>
              <a:t>		also </a:t>
            </a:r>
            <a:r>
              <a:rPr lang="en-GB" sz="2800" i="1" dirty="0"/>
              <a:t>positive’ </a:t>
            </a:r>
            <a:r>
              <a:rPr lang="en-GB" sz="2800" i="1" dirty="0" smtClean="0"/>
              <a:t>.</a:t>
            </a:r>
          </a:p>
          <a:p>
            <a:pPr>
              <a:buFont typeface="Arial" pitchFamily="34" charset="0"/>
              <a:buChar char="•"/>
              <a:defRPr/>
            </a:pPr>
            <a:endParaRPr lang="en-GB" sz="28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7804" y="-90488"/>
            <a:ext cx="7378921" cy="1143001"/>
          </a:xfrm>
        </p:spPr>
        <p:txBody>
          <a:bodyPr/>
          <a:lstStyle/>
          <a:p>
            <a:r>
              <a:rPr lang="en-GB" b="1" dirty="0" smtClean="0">
                <a:solidFill>
                  <a:srgbClr val="0070C0"/>
                </a:solidFill>
              </a:rPr>
              <a:t>Empowerment	</a:t>
            </a:r>
          </a:p>
        </p:txBody>
      </p:sp>
      <p:sp>
        <p:nvSpPr>
          <p:cNvPr id="3" name="Content Placeholder 2"/>
          <p:cNvSpPr>
            <a:spLocks noGrp="1"/>
          </p:cNvSpPr>
          <p:nvPr>
            <p:ph idx="1"/>
          </p:nvPr>
        </p:nvSpPr>
        <p:spPr>
          <a:xfrm>
            <a:off x="227805" y="728999"/>
            <a:ext cx="8680427" cy="5040313"/>
          </a:xfrm>
        </p:spPr>
        <p:txBody>
          <a:bodyPr/>
          <a:lstStyle/>
          <a:p>
            <a:pPr>
              <a:buFont typeface="Arial" pitchFamily="34" charset="0"/>
              <a:buChar char="•"/>
              <a:defRPr/>
            </a:pPr>
            <a:r>
              <a:rPr lang="en-GB" sz="3000" b="1" dirty="0" smtClean="0">
                <a:solidFill>
                  <a:srgbClr val="00B050"/>
                </a:solidFill>
              </a:rPr>
              <a:t>Development </a:t>
            </a:r>
            <a:r>
              <a:rPr lang="en-GB" sz="3000" b="1" dirty="0">
                <a:solidFill>
                  <a:srgbClr val="00B050"/>
                </a:solidFill>
              </a:rPr>
              <a:t>of new and appreciation of existing resources:</a:t>
            </a:r>
            <a:r>
              <a:rPr lang="en-GB" sz="3000" dirty="0">
                <a:solidFill>
                  <a:srgbClr val="00B050"/>
                </a:solidFill>
              </a:rPr>
              <a:t> </a:t>
            </a:r>
            <a:r>
              <a:rPr lang="en-GB" sz="3000" i="1" dirty="0"/>
              <a:t>‘We've actually got to the end…there is a tangible result now. And it got the village talking... it’s an extra </a:t>
            </a:r>
            <a:r>
              <a:rPr lang="en-GB" sz="3000" i="1" dirty="0" smtClean="0"/>
              <a:t>facility’.</a:t>
            </a:r>
          </a:p>
          <a:p>
            <a:pPr>
              <a:buFont typeface="Arial" pitchFamily="34" charset="0"/>
              <a:buChar char="•"/>
              <a:defRPr/>
            </a:pPr>
            <a:r>
              <a:rPr lang="en-GB" sz="3000" b="1" dirty="0" smtClean="0">
                <a:solidFill>
                  <a:srgbClr val="00B050"/>
                </a:solidFill>
              </a:rPr>
              <a:t>Citizen power:</a:t>
            </a:r>
            <a:r>
              <a:rPr lang="en-GB" sz="3000" dirty="0" smtClean="0"/>
              <a:t> </a:t>
            </a:r>
            <a:r>
              <a:rPr lang="en-GB" sz="3000" i="1" dirty="0"/>
              <a:t>‘now we’re looking into ways to raise money separately to try and get a carpet put in the hall to make it nicer so that if we are having people hiring the hall for a café…so from the kitchen it’s spawning other ideas to make the hall more useable</a:t>
            </a:r>
            <a:r>
              <a:rPr lang="en-GB" sz="3000" i="1" dirty="0" smtClean="0"/>
              <a:t>’.</a:t>
            </a:r>
            <a:r>
              <a:rPr lang="en-GB" sz="3000" dirty="0" smtClean="0"/>
              <a:t> </a:t>
            </a:r>
            <a:endParaRPr lang="en-GB"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pSp>
        <p:nvGrpSpPr>
          <p:cNvPr id="4" name="Group 5"/>
          <p:cNvGrpSpPr>
            <a:grpSpLocks noChangeAspect="1"/>
          </p:cNvGrpSpPr>
          <p:nvPr/>
        </p:nvGrpSpPr>
        <p:grpSpPr bwMode="auto">
          <a:xfrm rot="5400000">
            <a:off x="976311" y="-1236657"/>
            <a:ext cx="7191375" cy="9144000"/>
            <a:chOff x="615" y="-1799"/>
            <a:chExt cx="4530" cy="7800"/>
          </a:xfrm>
        </p:grpSpPr>
        <p:sp>
          <p:nvSpPr>
            <p:cNvPr id="5" name="AutoShape 4"/>
            <p:cNvSpPr>
              <a:spLocks noChangeAspect="1" noChangeArrowheads="1" noTextEdit="1"/>
            </p:cNvSpPr>
            <p:nvPr/>
          </p:nvSpPr>
          <p:spPr bwMode="auto">
            <a:xfrm>
              <a:off x="615" y="-1799"/>
              <a:ext cx="4530" cy="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 y="-1799"/>
              <a:ext cx="4536" cy="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42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3535" y="215724"/>
            <a:ext cx="7378921" cy="1143000"/>
          </a:xfrm>
        </p:spPr>
        <p:txBody>
          <a:bodyPr/>
          <a:lstStyle/>
          <a:p>
            <a:r>
              <a:rPr lang="en-GB" altLang="en-US" b="1" dirty="0" smtClean="0">
                <a:solidFill>
                  <a:schemeClr val="accent1"/>
                </a:solidFill>
              </a:rPr>
              <a:t>Recent policy changes </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060" y="2888928"/>
            <a:ext cx="361299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5930" y="1178700"/>
            <a:ext cx="9355874" cy="2732087"/>
          </a:xfrm>
          <a:prstGeom prst="rect">
            <a:avLst/>
          </a:prstGeom>
          <a:noFill/>
          <a:ln>
            <a:noFill/>
          </a:ln>
          <a:extLst/>
        </p:spPr>
        <p:txBody>
          <a:bodyPr>
            <a:normAutofit/>
          </a:bodyPr>
          <a:lstStyle>
            <a:lvl1pPr marL="342900" indent="-342900" algn="l" rtl="0" eaLnBrk="0" fontAlgn="base" hangingPunct="0">
              <a:spcBef>
                <a:spcPts val="0"/>
              </a:spcBef>
              <a:spcAft>
                <a:spcPts val="600"/>
              </a:spcAft>
              <a:buFont typeface="Arial" pitchFamily="34" charset="0"/>
              <a:buChar char="•"/>
              <a:defRPr sz="2800" kern="1200">
                <a:solidFill>
                  <a:srgbClr val="004B23"/>
                </a:solidFill>
                <a:latin typeface="Arial" pitchFamily="34" charset="0"/>
                <a:ea typeface="+mn-ea"/>
                <a:cs typeface="Arial" pitchFamily="34" charset="0"/>
              </a:defRPr>
            </a:lvl1pPr>
            <a:lvl2pPr marL="742950" indent="-285750" algn="l" rtl="0" eaLnBrk="0" fontAlgn="base" hangingPunct="0">
              <a:spcBef>
                <a:spcPts val="0"/>
              </a:spcBef>
              <a:spcAft>
                <a:spcPts val="600"/>
              </a:spcAft>
              <a:buFont typeface="Arial" pitchFamily="34" charset="0"/>
              <a:buChar char="–"/>
              <a:defRPr sz="2400" kern="1200">
                <a:solidFill>
                  <a:srgbClr val="004B23"/>
                </a:solidFill>
                <a:latin typeface="Arial" pitchFamily="34" charset="0"/>
                <a:ea typeface="+mn-ea"/>
                <a:cs typeface="Arial" pitchFamily="34" charset="0"/>
              </a:defRPr>
            </a:lvl2pPr>
            <a:lvl3pPr marL="1143000" indent="-228600" algn="l" rtl="0" eaLnBrk="0" fontAlgn="base" hangingPunct="0">
              <a:spcBef>
                <a:spcPts val="0"/>
              </a:spcBef>
              <a:spcAft>
                <a:spcPts val="600"/>
              </a:spcAft>
              <a:buFont typeface="Arial" pitchFamily="34" charset="0"/>
              <a:buChar char="•"/>
              <a:defRPr sz="2000" kern="1200">
                <a:solidFill>
                  <a:srgbClr val="004B23"/>
                </a:solidFill>
                <a:latin typeface="Arial" pitchFamily="34" charset="0"/>
                <a:ea typeface="+mn-ea"/>
                <a:cs typeface="Arial" pitchFamily="34" charset="0"/>
              </a:defRPr>
            </a:lvl3pPr>
            <a:lvl4pPr marL="1600200" indent="-228600" algn="l" rtl="0" eaLnBrk="0" fontAlgn="base" hangingPunct="0">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4pPr>
            <a:lvl5pPr marL="2057400" indent="-228600" algn="l" rtl="0" eaLnBrk="0" fontAlgn="base" hangingPunct="0">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GB" sz="3200" dirty="0" smtClean="0">
                <a:solidFill>
                  <a:schemeClr val="tx1"/>
                </a:solidFill>
                <a:latin typeface="+mn-lt"/>
              </a:rPr>
              <a:t>EU and UK policies encourage service co-production through community engagement, empowerment, asset ownership, capacity-building and enhanced community resilience</a:t>
            </a:r>
            <a:endParaRPr lang="en-GB" sz="3200" dirty="0">
              <a:solidFill>
                <a:schemeClr val="tx1"/>
              </a:solidFill>
              <a:latin typeface="+mn-lt"/>
            </a:endParaRPr>
          </a:p>
        </p:txBody>
      </p:sp>
      <p:sp>
        <p:nvSpPr>
          <p:cNvPr id="13318" name="Rectangle 1"/>
          <p:cNvSpPr>
            <a:spLocks noChangeArrowheads="1"/>
          </p:cNvSpPr>
          <p:nvPr/>
        </p:nvSpPr>
        <p:spPr bwMode="auto">
          <a:xfrm>
            <a:off x="-18612" y="3338988"/>
            <a:ext cx="54927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600"/>
              </a:spcAft>
              <a:buFont typeface="Arial" charset="0"/>
              <a:buChar char="•"/>
            </a:pPr>
            <a:r>
              <a:rPr lang="en-GB" altLang="en-US" sz="3200" dirty="0">
                <a:latin typeface="+mn-lt"/>
                <a:cs typeface="Arial" charset="0"/>
              </a:rPr>
              <a:t>EU and SG interventions through LEADER</a:t>
            </a:r>
          </a:p>
          <a:p>
            <a:pPr>
              <a:spcAft>
                <a:spcPts val="600"/>
              </a:spcAft>
              <a:buFont typeface="Arial" charset="0"/>
              <a:buChar char="•"/>
            </a:pPr>
            <a:endParaRPr lang="en-GB" altLang="en-US" sz="600" b="1" i="1" dirty="0">
              <a:solidFill>
                <a:srgbClr val="004B23"/>
              </a:solidFill>
              <a:cs typeface="Arial" charset="0"/>
            </a:endParaRPr>
          </a:p>
        </p:txBody>
      </p:sp>
    </p:spTree>
    <p:extLst>
      <p:ext uri="{BB962C8B-B14F-4D97-AF65-F5344CB8AC3E}">
        <p14:creationId xmlns:p14="http://schemas.microsoft.com/office/powerpoint/2010/main" val="68141208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4083" y="19050"/>
            <a:ext cx="7949226" cy="1143000"/>
          </a:xfrm>
        </p:spPr>
        <p:txBody>
          <a:bodyPr/>
          <a:lstStyle/>
          <a:p>
            <a:r>
              <a:rPr lang="en-GB" altLang="en-US" b="1" dirty="0" smtClean="0">
                <a:solidFill>
                  <a:schemeClr val="accent1"/>
                </a:solidFill>
              </a:rPr>
              <a:t>Observations </a:t>
            </a:r>
            <a:endParaRPr lang="en-GB" altLang="en-US" sz="3000" b="1" dirty="0" smtClean="0">
              <a:solidFill>
                <a:schemeClr val="accent1"/>
              </a:solidFill>
            </a:endParaRPr>
          </a:p>
        </p:txBody>
      </p:sp>
      <p:sp>
        <p:nvSpPr>
          <p:cNvPr id="2" name="Content Placeholder 1"/>
          <p:cNvSpPr>
            <a:spLocks noGrp="1"/>
          </p:cNvSpPr>
          <p:nvPr>
            <p:ph idx="1"/>
          </p:nvPr>
        </p:nvSpPr>
        <p:spPr>
          <a:xfrm>
            <a:off x="0" y="728640"/>
            <a:ext cx="8908235" cy="5040313"/>
          </a:xfrm>
        </p:spPr>
        <p:txBody>
          <a:bodyPr>
            <a:normAutofit lnSpcReduction="10000"/>
          </a:bodyPr>
          <a:lstStyle/>
          <a:p>
            <a:pPr marL="0" indent="0" algn="just">
              <a:buFont typeface="Arial" pitchFamily="34" charset="0"/>
              <a:buNone/>
              <a:defRPr/>
            </a:pPr>
            <a:r>
              <a:rPr lang="en-GB" altLang="ja-JP" dirty="0" smtClean="0"/>
              <a:t>Empowering communities that </a:t>
            </a:r>
            <a:r>
              <a:rPr lang="en-GB" altLang="ja-JP" i="1" dirty="0" smtClean="0"/>
              <a:t>do not engage</a:t>
            </a:r>
            <a:r>
              <a:rPr lang="ja-JP" altLang="en-US" dirty="0" smtClean="0"/>
              <a:t> </a:t>
            </a:r>
            <a:r>
              <a:rPr lang="en-GB" altLang="ja-JP" dirty="0" smtClean="0"/>
              <a:t>includes: </a:t>
            </a:r>
          </a:p>
          <a:p>
            <a:pPr algn="just">
              <a:buFont typeface="Arial" pitchFamily="34" charset="0"/>
              <a:buChar char="•"/>
              <a:defRPr/>
            </a:pPr>
            <a:r>
              <a:rPr lang="en-GB" altLang="ja-JP" b="1" dirty="0" smtClean="0">
                <a:solidFill>
                  <a:srgbClr val="00B050"/>
                </a:solidFill>
              </a:rPr>
              <a:t>Engagement</a:t>
            </a:r>
            <a:r>
              <a:rPr lang="ja-JP" altLang="en-US" dirty="0" smtClean="0">
                <a:solidFill>
                  <a:srgbClr val="00B050"/>
                </a:solidFill>
              </a:rPr>
              <a:t> </a:t>
            </a:r>
            <a:r>
              <a:rPr lang="en-GB" altLang="ja-JP" dirty="0" smtClean="0"/>
              <a:t>(run by a community development officer) </a:t>
            </a:r>
          </a:p>
          <a:p>
            <a:pPr algn="just">
              <a:buFont typeface="Arial" pitchFamily="34" charset="0"/>
              <a:buChar char="•"/>
              <a:defRPr/>
            </a:pPr>
            <a:r>
              <a:rPr lang="en-GB" altLang="ja-JP" b="1" dirty="0" smtClean="0">
                <a:solidFill>
                  <a:srgbClr val="00B050"/>
                </a:solidFill>
              </a:rPr>
              <a:t>Participation</a:t>
            </a:r>
            <a:r>
              <a:rPr lang="en-GB" altLang="ja-JP" b="1" dirty="0" smtClean="0"/>
              <a:t> </a:t>
            </a:r>
            <a:r>
              <a:rPr lang="en-GB" altLang="ja-JP" dirty="0" smtClean="0"/>
              <a:t>(which involves collaborative work and transfer of power, resources and control</a:t>
            </a:r>
            <a:r>
              <a:rPr lang="ja-JP" altLang="en-US" dirty="0" smtClean="0"/>
              <a:t> </a:t>
            </a:r>
            <a:r>
              <a:rPr lang="en-GB" altLang="ja-JP" dirty="0" smtClean="0"/>
              <a:t>from the development officer to community members)</a:t>
            </a:r>
          </a:p>
          <a:p>
            <a:pPr algn="just">
              <a:buFont typeface="Arial" pitchFamily="34" charset="0"/>
              <a:buChar char="•"/>
              <a:defRPr/>
            </a:pPr>
            <a:r>
              <a:rPr lang="en-GB" altLang="ja-JP" b="1" dirty="0" smtClean="0">
                <a:solidFill>
                  <a:srgbClr val="00B050"/>
                </a:solidFill>
              </a:rPr>
              <a:t>Empowerment</a:t>
            </a:r>
            <a:r>
              <a:rPr lang="ja-JP" altLang="en-US" dirty="0" smtClean="0">
                <a:solidFill>
                  <a:srgbClr val="00B050"/>
                </a:solidFill>
              </a:rPr>
              <a:t> </a:t>
            </a:r>
            <a:r>
              <a:rPr lang="en-GB" altLang="ja-JP" dirty="0" smtClean="0"/>
              <a:t>(a stage in which communities take ownership of the project and run the community development initiative)</a:t>
            </a:r>
            <a:endParaRPr lang="ja-JP" altLang="en-US" dirty="0" smtClean="0"/>
          </a:p>
          <a:p>
            <a:pPr>
              <a:buFont typeface="Arial" pitchFamily="34" charset="0"/>
              <a:buChar char="•"/>
              <a:defRPr/>
            </a:pPr>
            <a:endParaRPr lang="en-GB" dirty="0"/>
          </a:p>
        </p:txBody>
      </p:sp>
    </p:spTree>
    <p:extLst>
      <p:ext uri="{BB962C8B-B14F-4D97-AF65-F5344CB8AC3E}">
        <p14:creationId xmlns:p14="http://schemas.microsoft.com/office/powerpoint/2010/main" val="389364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93559" y="19050"/>
            <a:ext cx="7378921" cy="1143000"/>
          </a:xfrm>
        </p:spPr>
        <p:txBody>
          <a:bodyPr/>
          <a:lstStyle/>
          <a:p>
            <a:r>
              <a:rPr lang="en-GB" altLang="en-US" b="1" dirty="0" smtClean="0">
                <a:solidFill>
                  <a:schemeClr val="accent1"/>
                </a:solidFill>
              </a:rPr>
              <a:t>Conclusions</a:t>
            </a:r>
          </a:p>
        </p:txBody>
      </p:sp>
      <p:sp>
        <p:nvSpPr>
          <p:cNvPr id="37891" name="Content Placeholder 2"/>
          <p:cNvSpPr>
            <a:spLocks noGrp="1"/>
          </p:cNvSpPr>
          <p:nvPr>
            <p:ph idx="1"/>
          </p:nvPr>
        </p:nvSpPr>
        <p:spPr>
          <a:xfrm>
            <a:off x="0" y="928688"/>
            <a:ext cx="8892576" cy="4570588"/>
          </a:xfrm>
        </p:spPr>
        <p:txBody>
          <a:bodyPr>
            <a:normAutofit/>
          </a:bodyPr>
          <a:lstStyle/>
          <a:p>
            <a:pPr>
              <a:spcBef>
                <a:spcPct val="0"/>
              </a:spcBef>
              <a:defRPr/>
            </a:pPr>
            <a:r>
              <a:rPr lang="en-GB" altLang="en-US" dirty="0" smtClean="0"/>
              <a:t>In relation to communities that do not engage, community </a:t>
            </a:r>
            <a:r>
              <a:rPr lang="en-GB" altLang="en-US" dirty="0"/>
              <a:t>empowerment </a:t>
            </a:r>
            <a:r>
              <a:rPr lang="en-GB" altLang="en-US" b="1" dirty="0">
                <a:solidFill>
                  <a:srgbClr val="00B050"/>
                </a:solidFill>
              </a:rPr>
              <a:t>needs to be </a:t>
            </a:r>
            <a:r>
              <a:rPr lang="en-GB" altLang="en-US" b="1" dirty="0" smtClean="0">
                <a:solidFill>
                  <a:srgbClr val="00B050"/>
                </a:solidFill>
              </a:rPr>
              <a:t>facilitated </a:t>
            </a:r>
            <a:r>
              <a:rPr lang="en-GB" altLang="en-US" dirty="0" smtClean="0"/>
              <a:t>and should </a:t>
            </a:r>
            <a:r>
              <a:rPr lang="en-GB" altLang="en-US" b="1" dirty="0" smtClean="0">
                <a:solidFill>
                  <a:srgbClr val="00B050"/>
                </a:solidFill>
              </a:rPr>
              <a:t>start with building the capacity </a:t>
            </a:r>
            <a:r>
              <a:rPr lang="en-GB" altLang="en-US" dirty="0" smtClean="0"/>
              <a:t>of communities.</a:t>
            </a:r>
          </a:p>
          <a:p>
            <a:pPr>
              <a:spcBef>
                <a:spcPct val="0"/>
              </a:spcBef>
              <a:buFont typeface="Arial" pitchFamily="34" charset="0"/>
              <a:buChar char="•"/>
              <a:defRPr/>
            </a:pPr>
            <a:r>
              <a:rPr lang="en-GB" altLang="en-US" dirty="0" smtClean="0"/>
              <a:t>The research highlights a need for </a:t>
            </a:r>
            <a:r>
              <a:rPr lang="en-GB" altLang="en-US" b="1" dirty="0" smtClean="0">
                <a:solidFill>
                  <a:srgbClr val="00B050"/>
                </a:solidFill>
              </a:rPr>
              <a:t>tailored structural support. </a:t>
            </a:r>
            <a:r>
              <a:rPr lang="en-GB" altLang="en-US" sz="2800" dirty="0" smtClean="0">
                <a:solidFill>
                  <a:srgbClr val="00B050"/>
                </a:solidFill>
                <a:cs typeface="Arial" charset="0"/>
              </a:rPr>
              <a:t> </a:t>
            </a:r>
          </a:p>
          <a:p>
            <a:pPr>
              <a:spcBef>
                <a:spcPct val="0"/>
              </a:spcBef>
              <a:buFont typeface="Arial" pitchFamily="34" charset="0"/>
              <a:buChar char="•"/>
              <a:defRPr/>
            </a:pPr>
            <a:r>
              <a:rPr lang="en-GB" altLang="en-US" dirty="0" smtClean="0">
                <a:solidFill>
                  <a:prstClr val="black"/>
                </a:solidFill>
                <a:cs typeface="Arial" charset="0"/>
              </a:rPr>
              <a:t>The </a:t>
            </a:r>
            <a:r>
              <a:rPr lang="en-GB" altLang="en-US" dirty="0">
                <a:solidFill>
                  <a:prstClr val="black"/>
                </a:solidFill>
                <a:cs typeface="Arial" charset="0"/>
              </a:rPr>
              <a:t>assumption that all communities might be ready to do things for themselves is unrealistic.</a:t>
            </a:r>
          </a:p>
          <a:p>
            <a:pPr>
              <a:spcBef>
                <a:spcPct val="0"/>
              </a:spcBef>
              <a:buFont typeface="Arial" pitchFamily="34" charset="0"/>
              <a:buChar char="•"/>
              <a:defRPr/>
            </a:pPr>
            <a:endParaRPr lang="en-GB" altLang="en-US" b="1" u="sng" dirty="0" smtClean="0"/>
          </a:p>
          <a:p>
            <a:pPr>
              <a:spcBef>
                <a:spcPct val="0"/>
              </a:spcBef>
              <a:buFont typeface="Arial" pitchFamily="34" charset="0"/>
              <a:buChar char="•"/>
              <a:defRPr/>
            </a:pPr>
            <a:endParaRPr lang="en-GB" altLang="en-US" dirty="0" smtClean="0"/>
          </a:p>
          <a:p>
            <a:pPr>
              <a:spcBef>
                <a:spcPct val="0"/>
              </a:spcBef>
              <a:buFont typeface="Arial" pitchFamily="34" charset="0"/>
              <a:buChar char="•"/>
              <a:defRPr/>
            </a:pPr>
            <a:endParaRPr lang="en-GB" altLang="en-US" sz="900" dirty="0" smtClean="0"/>
          </a:p>
        </p:txBody>
      </p:sp>
    </p:spTree>
    <p:extLst>
      <p:ext uri="{BB962C8B-B14F-4D97-AF65-F5344CB8AC3E}">
        <p14:creationId xmlns:p14="http://schemas.microsoft.com/office/powerpoint/2010/main" val="2529859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Conclusions </a:t>
            </a:r>
            <a:endParaRPr lang="en-GB" b="1" dirty="0">
              <a:solidFill>
                <a:srgbClr val="0070C0"/>
              </a:solidFill>
            </a:endParaRPr>
          </a:p>
        </p:txBody>
      </p:sp>
      <p:sp>
        <p:nvSpPr>
          <p:cNvPr id="3" name="Content Placeholder 2"/>
          <p:cNvSpPr>
            <a:spLocks noGrp="1"/>
          </p:cNvSpPr>
          <p:nvPr>
            <p:ph idx="1"/>
          </p:nvPr>
        </p:nvSpPr>
        <p:spPr>
          <a:xfrm>
            <a:off x="251424" y="1147938"/>
            <a:ext cx="8263926" cy="4351338"/>
          </a:xfrm>
        </p:spPr>
        <p:txBody>
          <a:bodyPr/>
          <a:lstStyle/>
          <a:p>
            <a:r>
              <a:rPr lang="en-GB" b="1" dirty="0" smtClean="0">
                <a:solidFill>
                  <a:srgbClr val="00B050"/>
                </a:solidFill>
              </a:rPr>
              <a:t>Elements </a:t>
            </a:r>
            <a:r>
              <a:rPr lang="en-GB" b="1" dirty="0">
                <a:solidFill>
                  <a:srgbClr val="00B050"/>
                </a:solidFill>
              </a:rPr>
              <a:t>of endogenous and </a:t>
            </a:r>
            <a:r>
              <a:rPr lang="en-GB" b="1" dirty="0" smtClean="0">
                <a:solidFill>
                  <a:srgbClr val="00B050"/>
                </a:solidFill>
              </a:rPr>
              <a:t>exogenous empowerment </a:t>
            </a:r>
            <a:r>
              <a:rPr lang="en-GB" b="1" dirty="0">
                <a:solidFill>
                  <a:srgbClr val="00B050"/>
                </a:solidFill>
              </a:rPr>
              <a:t>are necessary </a:t>
            </a:r>
            <a:r>
              <a:rPr lang="en-GB" dirty="0"/>
              <a:t>for empowerment of communities that have little </a:t>
            </a:r>
            <a:r>
              <a:rPr lang="en-GB" dirty="0" smtClean="0"/>
              <a:t>apparent history </a:t>
            </a:r>
            <a:r>
              <a:rPr lang="en-GB" dirty="0"/>
              <a:t>of government-induced civic engagement</a:t>
            </a:r>
            <a:r>
              <a:rPr lang="en-GB" dirty="0" smtClean="0"/>
              <a:t>.</a:t>
            </a:r>
          </a:p>
          <a:p>
            <a:r>
              <a:rPr lang="en-GB" b="1" dirty="0" smtClean="0">
                <a:solidFill>
                  <a:srgbClr val="00B050"/>
                </a:solidFill>
              </a:rPr>
              <a:t>Exogenous agencies </a:t>
            </a:r>
            <a:r>
              <a:rPr lang="en-GB" b="1" dirty="0">
                <a:solidFill>
                  <a:srgbClr val="00B050"/>
                </a:solidFill>
              </a:rPr>
              <a:t>could add value </a:t>
            </a:r>
            <a:r>
              <a:rPr lang="en-GB" dirty="0"/>
              <a:t>by providing an enabling environment where </a:t>
            </a:r>
            <a:r>
              <a:rPr lang="en-GB" dirty="0" smtClean="0"/>
              <a:t>endogenous development </a:t>
            </a:r>
            <a:r>
              <a:rPr lang="en-GB" dirty="0"/>
              <a:t>occurs.</a:t>
            </a:r>
          </a:p>
        </p:txBody>
      </p:sp>
    </p:spTree>
    <p:extLst>
      <p:ext uri="{BB962C8B-B14F-4D97-AF65-F5344CB8AC3E}">
        <p14:creationId xmlns:p14="http://schemas.microsoft.com/office/powerpoint/2010/main" val="35742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3185"/>
            <a:ext cx="7886700" cy="1325563"/>
          </a:xfrm>
        </p:spPr>
        <p:txBody>
          <a:bodyPr/>
          <a:lstStyle/>
          <a:p>
            <a:pPr algn="l"/>
            <a:r>
              <a:rPr lang="en-GB" b="1" dirty="0">
                <a:solidFill>
                  <a:srgbClr val="0070C0"/>
                </a:solidFill>
                <a:latin typeface="Arial" pitchFamily="34" charset="0"/>
                <a:cs typeface="Arial" pitchFamily="34" charset="0"/>
              </a:rPr>
              <a:t>Thank you for your attention</a:t>
            </a:r>
          </a:p>
        </p:txBody>
      </p:sp>
      <p:sp>
        <p:nvSpPr>
          <p:cNvPr id="3" name="Content Placeholder 2"/>
          <p:cNvSpPr>
            <a:spLocks noGrp="1"/>
          </p:cNvSpPr>
          <p:nvPr>
            <p:ph idx="1"/>
          </p:nvPr>
        </p:nvSpPr>
        <p:spPr>
          <a:xfrm>
            <a:off x="0" y="278580"/>
            <a:ext cx="9144000" cy="4862527"/>
          </a:xfrm>
        </p:spPr>
        <p:txBody>
          <a:bodyPr/>
          <a:lstStyle/>
          <a:p>
            <a:endParaRPr lang="en-GB" sz="1600" dirty="0" smtClean="0"/>
          </a:p>
          <a:p>
            <a:pPr marL="0" indent="0">
              <a:buNone/>
            </a:pPr>
            <a:endParaRPr lang="en-GB" sz="1600" dirty="0"/>
          </a:p>
          <a:p>
            <a:pPr marL="0" indent="0">
              <a:buNone/>
            </a:pPr>
            <a:r>
              <a:rPr lang="en-GB" sz="2000" b="1" u="sng" dirty="0"/>
              <a:t>C4C publications: </a:t>
            </a:r>
            <a:endParaRPr lang="en-GB" sz="2000" b="1" u="sng" dirty="0" smtClean="0"/>
          </a:p>
          <a:p>
            <a:pPr marL="0" indent="0">
              <a:buNone/>
            </a:pPr>
            <a:r>
              <a:rPr lang="en-GB" sz="2000" dirty="0" smtClean="0"/>
              <a:t>Steiner, A. and Farmer, J.</a:t>
            </a:r>
            <a:r>
              <a:rPr lang="en-GB" sz="2000" b="1" dirty="0" smtClean="0"/>
              <a:t> </a:t>
            </a:r>
            <a:r>
              <a:rPr lang="en-GB" sz="2000" dirty="0" smtClean="0"/>
              <a:t>(2017) Engage, participate, empower:  modelling power 	transfer in disadvantaged rural communities </a:t>
            </a:r>
            <a:r>
              <a:rPr lang="en-GB" sz="2000" i="1" dirty="0" smtClean="0"/>
              <a:t>Environment and Planning C</a:t>
            </a:r>
            <a:r>
              <a:rPr lang="en-GB" sz="2000" dirty="0" smtClean="0"/>
              <a:t>.</a:t>
            </a:r>
          </a:p>
          <a:p>
            <a:pPr marL="0" indent="0">
              <a:buNone/>
            </a:pPr>
            <a:r>
              <a:rPr lang="en-GB" sz="2000" dirty="0" smtClean="0"/>
              <a:t>Steiner</a:t>
            </a:r>
            <a:r>
              <a:rPr lang="en-GB" sz="2000" dirty="0"/>
              <a:t>, A. (2016) Assessing the effectiveness of a capacity building intervention in 	empowering hard to reach communities. </a:t>
            </a:r>
            <a:r>
              <a:rPr lang="en-GB" sz="2000" i="1" dirty="0"/>
              <a:t>Journal of Community </a:t>
            </a:r>
            <a:r>
              <a:rPr lang="en-GB" sz="2000" i="1" dirty="0" smtClean="0"/>
              <a:t>Practice, 	</a:t>
            </a:r>
            <a:r>
              <a:rPr lang="en-GB" sz="2000" dirty="0" smtClean="0"/>
              <a:t>24(3), 235-263.</a:t>
            </a:r>
          </a:p>
          <a:p>
            <a:pPr marL="0" indent="0">
              <a:buNone/>
            </a:pPr>
            <a:r>
              <a:rPr lang="en-GB" sz="2000" dirty="0"/>
              <a:t>Steiner, A. Woolvin, M. and Skerratt, S. (2016) Measuring community resilience over </a:t>
            </a:r>
            <a:r>
              <a:rPr lang="en-GB" sz="2000" dirty="0" smtClean="0"/>
              <a:t>	time</a:t>
            </a:r>
            <a:r>
              <a:rPr lang="en-GB" sz="2000" dirty="0"/>
              <a:t>: developing and applying a ‘hybrid evaluation’ approach. </a:t>
            </a:r>
            <a:r>
              <a:rPr lang="en-GB" sz="2000" i="1" dirty="0"/>
              <a:t>Community </a:t>
            </a:r>
            <a:r>
              <a:rPr lang="en-GB" sz="2000" i="1" dirty="0" smtClean="0"/>
              <a:t>	Development Journal.</a:t>
            </a:r>
            <a:r>
              <a:rPr lang="en-GB" sz="2000" dirty="0"/>
              <a:t/>
            </a:r>
            <a:br>
              <a:rPr lang="en-GB" sz="2000" dirty="0"/>
            </a:br>
            <a:r>
              <a:rPr lang="en-GB" sz="2000" dirty="0" smtClean="0"/>
              <a:t>Steiner</a:t>
            </a:r>
            <a:r>
              <a:rPr lang="en-GB" sz="2000" dirty="0"/>
              <a:t>, A. and Markantoni, M. (2014) Exploring Community Resilience in 	Scotland through Capacity for Change. </a:t>
            </a:r>
            <a:r>
              <a:rPr lang="en-GB" sz="2000" i="1" dirty="0"/>
              <a:t>Community Development Journal, </a:t>
            </a:r>
            <a:r>
              <a:rPr lang="en-GB" sz="2000" dirty="0"/>
              <a:t>	49(3), </a:t>
            </a:r>
            <a:r>
              <a:rPr lang="en-GB" sz="2000" dirty="0" smtClean="0"/>
              <a:t>407-425.</a:t>
            </a:r>
          </a:p>
          <a:p>
            <a:pPr marL="0" indent="0">
              <a:buNone/>
            </a:pPr>
            <a:r>
              <a:rPr lang="en-GB" sz="2000" dirty="0" smtClean="0"/>
              <a:t>Skerratt</a:t>
            </a:r>
            <a:r>
              <a:rPr lang="en-GB" sz="2000" dirty="0"/>
              <a:t>, S. and Steiner, A. (2013) Working with communities-of-place: 	complexities of </a:t>
            </a:r>
            <a:r>
              <a:rPr lang="en-GB" sz="2000" dirty="0" smtClean="0"/>
              <a:t>	empowerment</a:t>
            </a:r>
            <a:r>
              <a:rPr lang="en-GB" sz="2000" dirty="0"/>
              <a:t>. </a:t>
            </a:r>
            <a:r>
              <a:rPr lang="en-GB" sz="2000" i="1" dirty="0"/>
              <a:t>Local Economy</a:t>
            </a:r>
            <a:r>
              <a:rPr lang="en-GB" sz="2000" dirty="0"/>
              <a:t>, 28(3), </a:t>
            </a:r>
            <a:r>
              <a:rPr lang="en-GB" sz="2000" dirty="0" smtClean="0"/>
              <a:t>320–338</a:t>
            </a:r>
            <a:r>
              <a:rPr lang="en-GB" sz="2000" dirty="0"/>
              <a:t>. </a:t>
            </a:r>
            <a:r>
              <a:rPr lang="en-GB" sz="1600" dirty="0"/>
              <a:t/>
            </a:r>
            <a:br>
              <a:rPr lang="en-GB" sz="1600" dirty="0"/>
            </a:br>
            <a:endParaRPr lang="en-GB" sz="1600" dirty="0" smtClean="0"/>
          </a:p>
          <a:p>
            <a:pPr marL="0" indent="0">
              <a:buNone/>
            </a:pPr>
            <a:r>
              <a:rPr lang="en-GB" sz="1600" dirty="0" smtClean="0"/>
              <a:t>			</a:t>
            </a:r>
            <a:r>
              <a:rPr lang="en-GB" sz="2800" dirty="0" smtClean="0"/>
              <a:t>Contact details: Artur.steiner@gcu.ac.uk</a:t>
            </a:r>
            <a:endParaRPr lang="en-GB" sz="2800" dirty="0"/>
          </a:p>
          <a:p>
            <a:endParaRPr lang="en-GB" sz="1600" dirty="0"/>
          </a:p>
        </p:txBody>
      </p:sp>
    </p:spTree>
    <p:extLst>
      <p:ext uri="{BB962C8B-B14F-4D97-AF65-F5344CB8AC3E}">
        <p14:creationId xmlns:p14="http://schemas.microsoft.com/office/powerpoint/2010/main" val="1386874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7804" y="19050"/>
            <a:ext cx="7378921" cy="1143000"/>
          </a:xfrm>
        </p:spPr>
        <p:txBody>
          <a:bodyPr/>
          <a:lstStyle/>
          <a:p>
            <a:r>
              <a:rPr lang="en-GB" altLang="en-US" b="1" dirty="0" smtClean="0">
                <a:solidFill>
                  <a:schemeClr val="accent1"/>
                </a:solidFill>
              </a:rPr>
              <a:t>Key statistical results </a:t>
            </a:r>
          </a:p>
        </p:txBody>
      </p:sp>
      <p:sp>
        <p:nvSpPr>
          <p:cNvPr id="3" name="Content Placeholder 2"/>
          <p:cNvSpPr>
            <a:spLocks noGrp="1"/>
          </p:cNvSpPr>
          <p:nvPr>
            <p:ph idx="1"/>
          </p:nvPr>
        </p:nvSpPr>
        <p:spPr>
          <a:xfrm>
            <a:off x="71400" y="1268712"/>
            <a:ext cx="6439033" cy="4905375"/>
          </a:xfrm>
        </p:spPr>
        <p:txBody>
          <a:bodyPr>
            <a:normAutofit fontScale="92500"/>
          </a:bodyPr>
          <a:lstStyle/>
          <a:p>
            <a:pPr marL="514350" indent="-514350">
              <a:buFont typeface="+mj-lt"/>
              <a:buAutoNum type="arabicPeriod"/>
              <a:defRPr/>
            </a:pPr>
            <a:r>
              <a:rPr lang="en-GB" dirty="0" smtClean="0"/>
              <a:t>C4C </a:t>
            </a:r>
            <a:r>
              <a:rPr lang="en-GB" i="1" dirty="0" smtClean="0"/>
              <a:t>successfully</a:t>
            </a:r>
            <a:r>
              <a:rPr lang="en-GB" dirty="0" smtClean="0"/>
              <a:t> completed projects </a:t>
            </a:r>
          </a:p>
          <a:p>
            <a:pPr marL="914400" lvl="1" indent="-514350">
              <a:buFont typeface="Arial" pitchFamily="34" charset="0"/>
              <a:buChar char="–"/>
              <a:defRPr/>
            </a:pPr>
            <a:r>
              <a:rPr lang="en-GB" dirty="0" smtClean="0"/>
              <a:t>The overall level of resilience increased (change statistically significant) </a:t>
            </a:r>
          </a:p>
          <a:p>
            <a:pPr marL="400050" lvl="1" indent="0">
              <a:buNone/>
              <a:defRPr/>
            </a:pPr>
            <a:endParaRPr lang="en-GB" dirty="0" smtClean="0"/>
          </a:p>
          <a:p>
            <a:pPr marL="514350" indent="-514350">
              <a:buFont typeface="+mj-lt"/>
              <a:buAutoNum type="arabicPeriod"/>
              <a:defRPr/>
            </a:pPr>
            <a:r>
              <a:rPr lang="en-GB" dirty="0" smtClean="0"/>
              <a:t>C4C villages that did not </a:t>
            </a:r>
            <a:r>
              <a:rPr lang="en-GB" i="1" dirty="0" smtClean="0"/>
              <a:t>successfully</a:t>
            </a:r>
            <a:r>
              <a:rPr lang="en-GB" dirty="0" smtClean="0"/>
              <a:t> complete their projects  </a:t>
            </a:r>
          </a:p>
          <a:p>
            <a:pPr marL="914400" lvl="1" indent="-514350">
              <a:buFont typeface="Arial" pitchFamily="34" charset="0"/>
              <a:buChar char="–"/>
              <a:defRPr/>
            </a:pPr>
            <a:r>
              <a:rPr lang="en-GB" dirty="0" smtClean="0"/>
              <a:t>The overall level of resilience decreased (change is not statistically significant) </a:t>
            </a:r>
            <a:endParaRPr lang="en-GB" dirty="0"/>
          </a:p>
        </p:txBody>
      </p:sp>
      <p:pic>
        <p:nvPicPr>
          <p:cNvPr id="87042" name="Picture 2" descr="H:\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998" y="1088688"/>
            <a:ext cx="2604606"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3" descr="H:\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998" y="3338988"/>
            <a:ext cx="260460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4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7042"/>
                                        </p:tgtEl>
                                        <p:attrNameLst>
                                          <p:attrName>style.visibility</p:attrName>
                                        </p:attrNameLst>
                                      </p:cBhvr>
                                      <p:to>
                                        <p:strVal val="visible"/>
                                      </p:to>
                                    </p:set>
                                    <p:anim calcmode="lin" valueType="num">
                                      <p:cBhvr additive="base">
                                        <p:cTn id="17" dur="500" fill="hold"/>
                                        <p:tgtEl>
                                          <p:spTgt spid="87042"/>
                                        </p:tgtEl>
                                        <p:attrNameLst>
                                          <p:attrName>ppt_x</p:attrName>
                                        </p:attrNameLst>
                                      </p:cBhvr>
                                      <p:tavLst>
                                        <p:tav tm="0">
                                          <p:val>
                                            <p:strVal val="#ppt_x"/>
                                          </p:val>
                                        </p:tav>
                                        <p:tav tm="100000">
                                          <p:val>
                                            <p:strVal val="#ppt_x"/>
                                          </p:val>
                                        </p:tav>
                                      </p:tavLst>
                                    </p:anim>
                                    <p:anim calcmode="lin" valueType="num">
                                      <p:cBhvr additive="base">
                                        <p:cTn id="1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87043"/>
                                        </p:tgtEl>
                                        <p:attrNameLst>
                                          <p:attrName>style.visibility</p:attrName>
                                        </p:attrNameLst>
                                      </p:cBhvr>
                                      <p:to>
                                        <p:strVal val="visible"/>
                                      </p:to>
                                    </p:set>
                                    <p:animEffect transition="in" filter="fade">
                                      <p:cBhvr>
                                        <p:cTn id="33" dur="1000"/>
                                        <p:tgtEl>
                                          <p:spTgt spid="87043"/>
                                        </p:tgtEl>
                                      </p:cBhvr>
                                    </p:animEffect>
                                    <p:anim calcmode="lin" valueType="num">
                                      <p:cBhvr>
                                        <p:cTn id="34" dur="1000" fill="hold"/>
                                        <p:tgtEl>
                                          <p:spTgt spid="87043"/>
                                        </p:tgtEl>
                                        <p:attrNameLst>
                                          <p:attrName>ppt_x</p:attrName>
                                        </p:attrNameLst>
                                      </p:cBhvr>
                                      <p:tavLst>
                                        <p:tav tm="0">
                                          <p:val>
                                            <p:strVal val="#ppt_x"/>
                                          </p:val>
                                        </p:tav>
                                        <p:tav tm="100000">
                                          <p:val>
                                            <p:strVal val="#ppt_x"/>
                                          </p:val>
                                        </p:tav>
                                      </p:tavLst>
                                    </p:anim>
                                    <p:anim calcmode="lin" valueType="num">
                                      <p:cBhvr>
                                        <p:cTn id="35" dur="1000" fill="hold"/>
                                        <p:tgtEl>
                                          <p:spTgt spid="87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7804" y="-81468"/>
            <a:ext cx="8897080" cy="1143000"/>
          </a:xfrm>
        </p:spPr>
        <p:txBody>
          <a:bodyPr/>
          <a:lstStyle/>
          <a:p>
            <a:pPr eaLnBrk="1" hangingPunct="1"/>
            <a:r>
              <a:rPr lang="en-GB" altLang="en-US" b="1" dirty="0" smtClean="0">
                <a:solidFill>
                  <a:schemeClr val="accent1"/>
                </a:solidFill>
              </a:rPr>
              <a:t>Advantages and Positive Changes</a:t>
            </a:r>
          </a:p>
        </p:txBody>
      </p:sp>
      <p:sp>
        <p:nvSpPr>
          <p:cNvPr id="3" name="Content Placeholder 2"/>
          <p:cNvSpPr>
            <a:spLocks noGrp="1"/>
          </p:cNvSpPr>
          <p:nvPr>
            <p:ph idx="1"/>
          </p:nvPr>
        </p:nvSpPr>
        <p:spPr>
          <a:xfrm>
            <a:off x="90012" y="818652"/>
            <a:ext cx="7452384" cy="5975350"/>
          </a:xfrm>
        </p:spPr>
        <p:txBody>
          <a:bodyPr/>
          <a:lstStyle/>
          <a:p>
            <a:pPr eaLnBrk="1" hangingPunct="1">
              <a:buFont typeface="Arial" pitchFamily="34" charset="0"/>
              <a:buChar char="•"/>
              <a:defRPr/>
            </a:pPr>
            <a:r>
              <a:rPr lang="en-GB" sz="2400" dirty="0"/>
              <a:t>Funding source as a platform </a:t>
            </a:r>
            <a:r>
              <a:rPr lang="en-GB" sz="2400" dirty="0" smtClean="0"/>
              <a:t>for </a:t>
            </a:r>
            <a:r>
              <a:rPr lang="en-GB" sz="2400" dirty="0"/>
              <a:t>community engagement </a:t>
            </a:r>
            <a:endParaRPr lang="en-GB" sz="2400" dirty="0" smtClean="0"/>
          </a:p>
          <a:p>
            <a:pPr eaLnBrk="1" hangingPunct="1">
              <a:buFont typeface="Arial" pitchFamily="34" charset="0"/>
              <a:buChar char="•"/>
              <a:defRPr/>
            </a:pPr>
            <a:r>
              <a:rPr lang="en-GB" sz="2400" dirty="0" smtClean="0"/>
              <a:t>Being </a:t>
            </a:r>
            <a:r>
              <a:rPr lang="en-GB" sz="2400" dirty="0"/>
              <a:t>part of a </a:t>
            </a:r>
            <a:r>
              <a:rPr lang="en-GB" sz="2400" dirty="0" smtClean="0"/>
              <a:t>regional </a:t>
            </a:r>
            <a:r>
              <a:rPr lang="en-GB" sz="2400" dirty="0"/>
              <a:t>programme as a trigger of community </a:t>
            </a:r>
            <a:r>
              <a:rPr lang="en-GB" sz="2400" dirty="0" smtClean="0"/>
              <a:t>participation</a:t>
            </a:r>
          </a:p>
          <a:p>
            <a:pPr eaLnBrk="1" hangingPunct="1">
              <a:buFont typeface="Arial" pitchFamily="34" charset="0"/>
              <a:buChar char="•"/>
              <a:defRPr/>
            </a:pPr>
            <a:r>
              <a:rPr lang="en-GB" sz="2400" dirty="0"/>
              <a:t>Development of social capital through community </a:t>
            </a:r>
            <a:r>
              <a:rPr lang="en-GB" sz="2400" dirty="0" smtClean="0"/>
              <a:t>involvement </a:t>
            </a:r>
            <a:endParaRPr lang="en-GB" sz="2400" dirty="0"/>
          </a:p>
          <a:p>
            <a:pPr eaLnBrk="1" hangingPunct="1">
              <a:buFont typeface="Arial" pitchFamily="34" charset="0"/>
              <a:buChar char="•"/>
              <a:defRPr/>
            </a:pPr>
            <a:r>
              <a:rPr lang="en-GB" sz="2400" dirty="0"/>
              <a:t>Knock-on effect and added </a:t>
            </a:r>
            <a:r>
              <a:rPr lang="en-GB" sz="2400" dirty="0" smtClean="0"/>
              <a:t>value</a:t>
            </a:r>
          </a:p>
          <a:p>
            <a:pPr eaLnBrk="1" hangingPunct="1">
              <a:buFont typeface="Arial" pitchFamily="34" charset="0"/>
              <a:buChar char="•"/>
              <a:defRPr/>
            </a:pPr>
            <a:r>
              <a:rPr lang="en-GB" sz="2400" dirty="0"/>
              <a:t>Confidence as an essential component of the community resilience process </a:t>
            </a:r>
          </a:p>
          <a:p>
            <a:pPr eaLnBrk="1" hangingPunct="1">
              <a:buFont typeface="Arial" pitchFamily="34" charset="0"/>
              <a:buChar char="•"/>
              <a:defRPr/>
            </a:pPr>
            <a:r>
              <a:rPr lang="en-GB" sz="2400" dirty="0"/>
              <a:t>Development of new and appreciation of existing resources</a:t>
            </a:r>
          </a:p>
          <a:p>
            <a:pPr eaLnBrk="1" hangingPunct="1">
              <a:buFont typeface="Arial" pitchFamily="34" charset="0"/>
              <a:buChar char="•"/>
              <a:defRPr/>
            </a:pPr>
            <a:endParaRPr lang="en-GB" dirty="0"/>
          </a:p>
          <a:p>
            <a:pPr eaLnBrk="1" hangingPunct="1">
              <a:buFont typeface="Arial" pitchFamily="34" charset="0"/>
              <a:buChar char="•"/>
              <a:defRPr/>
            </a:pPr>
            <a:endParaRPr lang="en-GB" dirty="0" smtClean="0"/>
          </a:p>
          <a:p>
            <a:pPr marL="0" indent="0" eaLnBrk="1" hangingPunct="1">
              <a:buFont typeface="Arial" pitchFamily="34" charset="0"/>
              <a:buNone/>
              <a:defRPr/>
            </a:pPr>
            <a:endParaRPr lang="en-GB" dirty="0" smtClean="0"/>
          </a:p>
        </p:txBody>
      </p:sp>
      <p:pic>
        <p:nvPicPr>
          <p:cNvPr id="54276" name="Picture 4" descr="H:\RGS conference\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312" y="3068952"/>
            <a:ext cx="30777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34" y="1088688"/>
            <a:ext cx="20231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65222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3595" y="125712"/>
            <a:ext cx="7378921" cy="1143000"/>
          </a:xfrm>
        </p:spPr>
        <p:txBody>
          <a:bodyPr/>
          <a:lstStyle/>
          <a:p>
            <a:pPr eaLnBrk="1" hangingPunct="1"/>
            <a:r>
              <a:rPr lang="en-GB" altLang="en-US" b="1" dirty="0" smtClean="0">
                <a:solidFill>
                  <a:schemeClr val="accent1"/>
                </a:solidFill>
              </a:rPr>
              <a:t>C4C Challenges </a:t>
            </a:r>
          </a:p>
        </p:txBody>
      </p:sp>
      <p:sp>
        <p:nvSpPr>
          <p:cNvPr id="55299" name="Content Placeholder 2"/>
          <p:cNvSpPr>
            <a:spLocks noGrp="1"/>
          </p:cNvSpPr>
          <p:nvPr>
            <p:ph idx="1"/>
          </p:nvPr>
        </p:nvSpPr>
        <p:spPr>
          <a:xfrm>
            <a:off x="71400" y="818652"/>
            <a:ext cx="8680427" cy="5616575"/>
          </a:xfrm>
        </p:spPr>
        <p:txBody>
          <a:bodyPr/>
          <a:lstStyle/>
          <a:p>
            <a:pPr eaLnBrk="1" hangingPunct="1">
              <a:spcBef>
                <a:spcPct val="0"/>
              </a:spcBef>
            </a:pPr>
            <a:r>
              <a:rPr lang="en-GB" altLang="en-US" sz="3000" dirty="0" smtClean="0">
                <a:latin typeface="Arial" charset="0"/>
                <a:cs typeface="Arial" charset="0"/>
              </a:rPr>
              <a:t>Lack of sufficient information about C4C</a:t>
            </a:r>
          </a:p>
          <a:p>
            <a:pPr eaLnBrk="1" hangingPunct="1">
              <a:spcBef>
                <a:spcPct val="0"/>
              </a:spcBef>
            </a:pPr>
            <a:r>
              <a:rPr lang="en-GB" altLang="en-US" sz="3000" dirty="0" smtClean="0">
                <a:latin typeface="Arial" charset="0"/>
                <a:cs typeface="Arial" charset="0"/>
              </a:rPr>
              <a:t>Misunderstanding of the C4C concept</a:t>
            </a:r>
          </a:p>
          <a:p>
            <a:pPr eaLnBrk="1" hangingPunct="1">
              <a:spcBef>
                <a:spcPct val="0"/>
              </a:spcBef>
            </a:pPr>
            <a:r>
              <a:rPr lang="en-GB" altLang="en-US" sz="3000" dirty="0" smtClean="0">
                <a:latin typeface="Arial" charset="0"/>
                <a:cs typeface="Arial" charset="0"/>
              </a:rPr>
              <a:t>Admin &amp; Management issues </a:t>
            </a:r>
          </a:p>
          <a:p>
            <a:pPr eaLnBrk="1" hangingPunct="1">
              <a:spcBef>
                <a:spcPct val="0"/>
              </a:spcBef>
            </a:pPr>
            <a:r>
              <a:rPr lang="en-GB" altLang="en-US" sz="3000" dirty="0" smtClean="0">
                <a:latin typeface="Arial" charset="0"/>
                <a:cs typeface="Arial" charset="0"/>
              </a:rPr>
              <a:t>Suspicions and scepticism</a:t>
            </a:r>
          </a:p>
          <a:p>
            <a:pPr>
              <a:spcBef>
                <a:spcPct val="0"/>
              </a:spcBef>
            </a:pPr>
            <a:r>
              <a:rPr lang="en-GB" altLang="en-US" sz="3000" dirty="0" smtClean="0">
                <a:latin typeface="Arial" charset="0"/>
                <a:cs typeface="Arial" charset="0"/>
              </a:rPr>
              <a:t>Diverse community needs </a:t>
            </a:r>
          </a:p>
          <a:p>
            <a:pPr>
              <a:spcBef>
                <a:spcPct val="0"/>
              </a:spcBef>
            </a:pPr>
            <a:r>
              <a:rPr lang="en-GB" altLang="en-US" sz="3000" dirty="0" smtClean="0">
                <a:latin typeface="Arial" charset="0"/>
                <a:cs typeface="Arial" charset="0"/>
              </a:rPr>
              <a:t>Hesitance to change </a:t>
            </a:r>
          </a:p>
          <a:p>
            <a:pPr>
              <a:spcBef>
                <a:spcPct val="0"/>
              </a:spcBef>
            </a:pPr>
            <a:r>
              <a:rPr lang="en-GB" altLang="en-US" sz="3000" dirty="0" smtClean="0">
                <a:latin typeface="Arial" charset="0"/>
                <a:cs typeface="Arial" charset="0"/>
              </a:rPr>
              <a:t>Timelines &amp; Deadlines</a:t>
            </a:r>
          </a:p>
          <a:p>
            <a:pPr>
              <a:spcBef>
                <a:spcPct val="0"/>
              </a:spcBef>
            </a:pPr>
            <a:r>
              <a:rPr lang="en-GB" altLang="en-US" sz="3000" dirty="0" smtClean="0">
                <a:latin typeface="Arial" charset="0"/>
                <a:cs typeface="Arial" charset="0"/>
              </a:rPr>
              <a:t>Personal agendas, disputes and conflicts </a:t>
            </a:r>
          </a:p>
          <a:p>
            <a:pPr>
              <a:spcBef>
                <a:spcPct val="0"/>
              </a:spcBef>
            </a:pPr>
            <a:r>
              <a:rPr lang="en-GB" altLang="en-US" sz="3000" dirty="0" smtClean="0">
                <a:latin typeface="Arial" charset="0"/>
                <a:cs typeface="Arial" charset="0"/>
              </a:rPr>
              <a:t>Financial accountability </a:t>
            </a:r>
          </a:p>
          <a:p>
            <a:pPr>
              <a:spcBef>
                <a:spcPct val="0"/>
              </a:spcBef>
            </a:pPr>
            <a:r>
              <a:rPr lang="en-GB" altLang="en-US" sz="3000" dirty="0" smtClean="0">
                <a:latin typeface="Arial" charset="0"/>
                <a:cs typeface="Arial" charset="0"/>
              </a:rPr>
              <a:t>Keep C4C going</a:t>
            </a:r>
          </a:p>
          <a:p>
            <a:pPr>
              <a:spcBef>
                <a:spcPct val="0"/>
              </a:spcBef>
            </a:pPr>
            <a:endParaRPr lang="en-GB" altLang="en-US" b="1" dirty="0" smtClean="0">
              <a:latin typeface="Arial" charset="0"/>
              <a:cs typeface="Arial" charset="0"/>
            </a:endParaRPr>
          </a:p>
          <a:p>
            <a:pPr eaLnBrk="1" hangingPunct="1">
              <a:spcBef>
                <a:spcPct val="0"/>
              </a:spcBef>
            </a:pPr>
            <a:endParaRPr lang="en-GB" altLang="en-US" b="1" dirty="0" smtClean="0">
              <a:latin typeface="Arial" charset="0"/>
              <a:cs typeface="Arial" charset="0"/>
            </a:endParaRPr>
          </a:p>
          <a:p>
            <a:pPr eaLnBrk="1" hangingPunct="1">
              <a:spcBef>
                <a:spcPct val="0"/>
              </a:spcBef>
            </a:pPr>
            <a:endParaRPr lang="en-GB" altLang="en-US" b="1" dirty="0" smtClean="0">
              <a:latin typeface="Arial" charset="0"/>
              <a:cs typeface="Arial" charset="0"/>
            </a:endParaRPr>
          </a:p>
          <a:p>
            <a:pPr eaLnBrk="1" hangingPunct="1">
              <a:spcBef>
                <a:spcPct val="0"/>
              </a:spcBef>
            </a:pPr>
            <a:endParaRPr lang="en-GB" altLang="en-US" b="1" dirty="0" smtClean="0">
              <a:latin typeface="Arial" charset="0"/>
              <a:cs typeface="Arial" charset="0"/>
            </a:endParaRPr>
          </a:p>
          <a:p>
            <a:pPr eaLnBrk="1" hangingPunct="1">
              <a:spcBef>
                <a:spcPct val="0"/>
              </a:spcBef>
            </a:pPr>
            <a:endParaRPr lang="en-GB" altLang="en-US" b="1" dirty="0" smtClean="0">
              <a:latin typeface="Arial" charset="0"/>
              <a:cs typeface="Arial" charset="0"/>
            </a:endParaRPr>
          </a:p>
        </p:txBody>
      </p:sp>
      <p:pic>
        <p:nvPicPr>
          <p:cNvPr id="55300" name="Picture 5" descr="H:\RGS conference\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481" y="1898796"/>
            <a:ext cx="281010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6699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3535" y="215724"/>
            <a:ext cx="7378921" cy="1143000"/>
          </a:xfrm>
        </p:spPr>
        <p:txBody>
          <a:bodyPr/>
          <a:lstStyle/>
          <a:p>
            <a:r>
              <a:rPr lang="en-GB" altLang="en-US" b="1" dirty="0" smtClean="0">
                <a:solidFill>
                  <a:schemeClr val="accent1"/>
                </a:solidFill>
              </a:rPr>
              <a:t>Policy directions</a:t>
            </a:r>
          </a:p>
        </p:txBody>
      </p:sp>
      <p:sp>
        <p:nvSpPr>
          <p:cNvPr id="36867" name="Content Placeholder 2"/>
          <p:cNvSpPr>
            <a:spLocks noGrp="1"/>
          </p:cNvSpPr>
          <p:nvPr>
            <p:ph idx="1"/>
          </p:nvPr>
        </p:nvSpPr>
        <p:spPr>
          <a:xfrm>
            <a:off x="19116" y="2348856"/>
            <a:ext cx="8889115" cy="3862388"/>
          </a:xfrm>
        </p:spPr>
        <p:txBody>
          <a:bodyPr>
            <a:normAutofit/>
          </a:bodyPr>
          <a:lstStyle/>
          <a:p>
            <a:pPr>
              <a:spcBef>
                <a:spcPct val="0"/>
              </a:spcBef>
              <a:buFont typeface="Arial" pitchFamily="34" charset="0"/>
              <a:buChar char="•"/>
              <a:defRPr/>
            </a:pPr>
            <a:r>
              <a:rPr lang="en-GB" sz="2200" dirty="0" smtClean="0"/>
              <a:t>One of the National Outcomes: </a:t>
            </a:r>
            <a:r>
              <a:rPr lang="en-GB" sz="2200" i="1" dirty="0" smtClean="0"/>
              <a:t>‘We have strong, resilient and supportive communities were</a:t>
            </a:r>
            <a:r>
              <a:rPr lang="en-GB" sz="2500" i="1" dirty="0" smtClean="0"/>
              <a:t> </a:t>
            </a:r>
            <a:r>
              <a:rPr lang="en-GB" sz="2500" b="1" i="1" dirty="0" smtClean="0">
                <a:solidFill>
                  <a:srgbClr val="00B050"/>
                </a:solidFill>
              </a:rPr>
              <a:t>people take responsibility for their own action</a:t>
            </a:r>
            <a:r>
              <a:rPr lang="en-GB" sz="2500" b="1" i="1" u="sng" dirty="0" smtClean="0"/>
              <a:t> </a:t>
            </a:r>
            <a:r>
              <a:rPr lang="en-GB" sz="2200" i="1" dirty="0" smtClean="0"/>
              <a:t>and how they affect others’</a:t>
            </a:r>
            <a:r>
              <a:rPr lang="en-GB" sz="2200" dirty="0" smtClean="0"/>
              <a:t> (Scottish Government, 2014).</a:t>
            </a:r>
          </a:p>
          <a:p>
            <a:pPr>
              <a:spcBef>
                <a:spcPct val="0"/>
              </a:spcBef>
              <a:buFont typeface="Arial" pitchFamily="34" charset="0"/>
              <a:buChar char="•"/>
              <a:defRPr/>
            </a:pPr>
            <a:endParaRPr lang="en-GB" sz="600" dirty="0" smtClean="0"/>
          </a:p>
          <a:p>
            <a:pPr>
              <a:spcBef>
                <a:spcPct val="0"/>
              </a:spcBef>
              <a:buFont typeface="Arial" pitchFamily="34" charset="0"/>
              <a:buChar char="•"/>
              <a:defRPr/>
            </a:pPr>
            <a:r>
              <a:rPr lang="en-GB" sz="2200" dirty="0" smtClean="0"/>
              <a:t>Community Empowerment Bill: </a:t>
            </a:r>
            <a:r>
              <a:rPr lang="en-GB" sz="2200" i="1" dirty="0" smtClean="0">
                <a:cs typeface="Times New Roman" pitchFamily="18" charset="0"/>
              </a:rPr>
              <a:t>‘communities are a rich source of talent and creative potential and </a:t>
            </a:r>
            <a:r>
              <a:rPr lang="en-GB" sz="2500" b="1" i="1" dirty="0" smtClean="0">
                <a:solidFill>
                  <a:srgbClr val="00B050"/>
                </a:solidFill>
                <a:cs typeface="Times New Roman" pitchFamily="18" charset="0"/>
              </a:rPr>
              <a:t>the process of community empowerment </a:t>
            </a:r>
            <a:r>
              <a:rPr lang="en-GB" sz="2200" i="1" dirty="0" smtClean="0">
                <a:cs typeface="Times New Roman" pitchFamily="18" charset="0"/>
              </a:rPr>
              <a:t>helps to unlock that potential. It </a:t>
            </a:r>
            <a:r>
              <a:rPr lang="en-GB" sz="2500" b="1" i="1" dirty="0" smtClean="0">
                <a:solidFill>
                  <a:srgbClr val="00B050"/>
                </a:solidFill>
                <a:cs typeface="Times New Roman" pitchFamily="18" charset="0"/>
              </a:rPr>
              <a:t>stimulates and harnesses the energy of local people </a:t>
            </a:r>
            <a:r>
              <a:rPr lang="en-GB" sz="2200" i="1" dirty="0" smtClean="0">
                <a:cs typeface="Times New Roman" pitchFamily="18" charset="0"/>
              </a:rPr>
              <a:t>to come up with creative and successful solutions to local challenges’  </a:t>
            </a:r>
            <a:r>
              <a:rPr lang="en-GB" sz="2200" dirty="0" smtClean="0">
                <a:cs typeface="Times New Roman" pitchFamily="18" charset="0"/>
              </a:rPr>
              <a:t>(Scottish Government, 2014).</a:t>
            </a:r>
            <a:endParaRPr lang="en-GB" sz="2200" dirty="0" smtClean="0"/>
          </a:p>
        </p:txBody>
      </p:sp>
      <p:sp>
        <p:nvSpPr>
          <p:cNvPr id="36868" name="Content Placeholder 2"/>
          <p:cNvSpPr txBox="1">
            <a:spLocks/>
          </p:cNvSpPr>
          <p:nvPr/>
        </p:nvSpPr>
        <p:spPr bwMode="auto">
          <a:xfrm>
            <a:off x="19116" y="1088688"/>
            <a:ext cx="912488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600"/>
              </a:spcAft>
              <a:buFont typeface="Arial" charset="0"/>
              <a:buChar char="•"/>
            </a:pPr>
            <a:r>
              <a:rPr lang="en-GB" altLang="en-US" sz="2200" dirty="0">
                <a:latin typeface="+mj-lt"/>
                <a:cs typeface="Arial" charset="0"/>
              </a:rPr>
              <a:t>The </a:t>
            </a:r>
            <a:r>
              <a:rPr lang="en-GB" altLang="en-US" sz="2200" i="1" dirty="0">
                <a:latin typeface="+mj-lt"/>
                <a:cs typeface="Arial" charset="0"/>
              </a:rPr>
              <a:t>‘reform agenda will </a:t>
            </a:r>
            <a:r>
              <a:rPr lang="en-GB" altLang="en-US" sz="2500" b="1" i="1" dirty="0">
                <a:solidFill>
                  <a:srgbClr val="00B050"/>
                </a:solidFill>
                <a:latin typeface="+mj-lt"/>
                <a:cs typeface="Arial" charset="0"/>
              </a:rPr>
              <a:t>empower communities</a:t>
            </a:r>
            <a:r>
              <a:rPr lang="en-GB" altLang="en-US" sz="2500" b="1" i="1" dirty="0">
                <a:latin typeface="+mj-lt"/>
                <a:cs typeface="Arial" charset="0"/>
              </a:rPr>
              <a:t> </a:t>
            </a:r>
            <a:r>
              <a:rPr lang="en-GB" altLang="en-US" sz="2200" i="1" dirty="0">
                <a:latin typeface="+mj-lt"/>
                <a:cs typeface="Arial" charset="0"/>
              </a:rPr>
              <a:t>to come together to address local issues… </a:t>
            </a:r>
            <a:r>
              <a:rPr lang="en-GB" altLang="en-US" sz="2500" b="1" i="1" dirty="0">
                <a:solidFill>
                  <a:srgbClr val="00B050"/>
                </a:solidFill>
                <a:latin typeface="+mj-lt"/>
                <a:cs typeface="Arial" charset="0"/>
              </a:rPr>
              <a:t>giving new powers </a:t>
            </a:r>
            <a:r>
              <a:rPr lang="en-GB" altLang="en-US" sz="2200" i="1" dirty="0">
                <a:latin typeface="+mj-lt"/>
                <a:cs typeface="Arial" charset="0"/>
              </a:rPr>
              <a:t>and rights to neighbourhood groups’</a:t>
            </a:r>
            <a:r>
              <a:rPr lang="en-GB" altLang="en-US" sz="2200" dirty="0">
                <a:latin typeface="+mj-lt"/>
                <a:cs typeface="Arial" charset="0"/>
              </a:rPr>
              <a:t> (Conservative Party, </a:t>
            </a:r>
            <a:r>
              <a:rPr lang="en-GB" altLang="en-US" sz="2200" dirty="0" smtClean="0">
                <a:latin typeface="+mj-lt"/>
                <a:cs typeface="Arial" charset="0"/>
              </a:rPr>
              <a:t>2015). </a:t>
            </a:r>
            <a:endParaRPr lang="en-GB" altLang="en-US" sz="2200" dirty="0">
              <a:latin typeface="+mj-lt"/>
              <a:cs typeface="Arial" charset="0"/>
            </a:endParaRPr>
          </a:p>
        </p:txBody>
      </p:sp>
    </p:spTree>
    <p:extLst>
      <p:ext uri="{BB962C8B-B14F-4D97-AF65-F5344CB8AC3E}">
        <p14:creationId xmlns:p14="http://schemas.microsoft.com/office/powerpoint/2010/main" val="1749187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7804" y="19050"/>
            <a:ext cx="7378921" cy="1143000"/>
          </a:xfrm>
        </p:spPr>
        <p:txBody>
          <a:bodyPr/>
          <a:lstStyle/>
          <a:p>
            <a:r>
              <a:rPr lang="en-GB" b="1" dirty="0" smtClean="0">
                <a:solidFill>
                  <a:srgbClr val="0070C0"/>
                </a:solidFill>
              </a:rPr>
              <a:t>Meaning of Empowerment</a:t>
            </a:r>
          </a:p>
        </p:txBody>
      </p:sp>
      <p:sp>
        <p:nvSpPr>
          <p:cNvPr id="3" name="Content Placeholder 2"/>
          <p:cNvSpPr>
            <a:spLocks noGrp="1"/>
          </p:cNvSpPr>
          <p:nvPr>
            <p:ph idx="1"/>
          </p:nvPr>
        </p:nvSpPr>
        <p:spPr>
          <a:xfrm>
            <a:off x="-18612" y="728640"/>
            <a:ext cx="8680428" cy="1449388"/>
          </a:xfrm>
        </p:spPr>
        <p:txBody>
          <a:bodyPr/>
          <a:lstStyle/>
          <a:p>
            <a:pPr>
              <a:spcBef>
                <a:spcPct val="0"/>
              </a:spcBef>
            </a:pPr>
            <a:r>
              <a:rPr lang="en-GB" sz="3000" dirty="0" smtClean="0">
                <a:latin typeface="+mj-lt"/>
                <a:cs typeface="Arial" charset="0"/>
              </a:rPr>
              <a:t>A process of </a:t>
            </a:r>
            <a:r>
              <a:rPr lang="en-GB" sz="3000" b="1" dirty="0" smtClean="0">
                <a:solidFill>
                  <a:srgbClr val="00B050"/>
                </a:solidFill>
                <a:latin typeface="+mj-lt"/>
                <a:cs typeface="Arial" charset="0"/>
              </a:rPr>
              <a:t>transition from</a:t>
            </a:r>
            <a:r>
              <a:rPr lang="en-GB" sz="3000" b="1" dirty="0" smtClean="0">
                <a:latin typeface="+mj-lt"/>
                <a:cs typeface="Arial" charset="0"/>
              </a:rPr>
              <a:t> </a:t>
            </a:r>
            <a:r>
              <a:rPr lang="en-GB" sz="3000" dirty="0" smtClean="0">
                <a:latin typeface="+mj-lt"/>
                <a:cs typeface="Arial" charset="0"/>
              </a:rPr>
              <a:t>a state of </a:t>
            </a:r>
            <a:r>
              <a:rPr lang="en-GB" sz="3000" b="1" dirty="0" smtClean="0">
                <a:solidFill>
                  <a:srgbClr val="00B050"/>
                </a:solidFill>
                <a:latin typeface="+mj-lt"/>
                <a:cs typeface="Arial" charset="0"/>
              </a:rPr>
              <a:t>powerlessness to </a:t>
            </a:r>
            <a:r>
              <a:rPr lang="en-GB" sz="3000" dirty="0" smtClean="0">
                <a:latin typeface="+mj-lt"/>
                <a:cs typeface="Arial" charset="0"/>
              </a:rPr>
              <a:t>a state of relative </a:t>
            </a:r>
            <a:r>
              <a:rPr lang="en-GB" sz="3000" b="1" dirty="0" smtClean="0">
                <a:solidFill>
                  <a:srgbClr val="00B050"/>
                </a:solidFill>
                <a:latin typeface="+mj-lt"/>
                <a:cs typeface="Arial" charset="0"/>
              </a:rPr>
              <a:t>control </a:t>
            </a:r>
            <a:r>
              <a:rPr lang="en-GB" sz="3000" dirty="0" smtClean="0">
                <a:latin typeface="+mj-lt"/>
                <a:cs typeface="Arial" charset="0"/>
              </a:rPr>
              <a:t>(</a:t>
            </a:r>
            <a:r>
              <a:rPr lang="en-GB" sz="3000" dirty="0" err="1" smtClean="0">
                <a:latin typeface="+mj-lt"/>
                <a:cs typeface="Arial" charset="0"/>
              </a:rPr>
              <a:t>Sadan</a:t>
            </a:r>
            <a:r>
              <a:rPr lang="en-GB" sz="3000" dirty="0" smtClean="0">
                <a:latin typeface="+mj-lt"/>
                <a:cs typeface="Arial" charset="0"/>
              </a:rPr>
              <a:t>, 1997).</a:t>
            </a:r>
          </a:p>
        </p:txBody>
      </p:sp>
      <p:pic>
        <p:nvPicPr>
          <p:cNvPr id="35844" name="Picture 2"/>
          <p:cNvPicPr>
            <a:picLocks noChangeAspect="1" noChangeArrowheads="1"/>
          </p:cNvPicPr>
          <p:nvPr/>
        </p:nvPicPr>
        <p:blipFill>
          <a:blip r:embed="rId2"/>
          <a:srcRect/>
          <a:stretch>
            <a:fillRect/>
          </a:stretch>
        </p:blipFill>
        <p:spPr bwMode="auto">
          <a:xfrm>
            <a:off x="5922180" y="2725592"/>
            <a:ext cx="3274391" cy="2413636"/>
          </a:xfrm>
          <a:prstGeom prst="rect">
            <a:avLst/>
          </a:prstGeom>
          <a:noFill/>
          <a:ln w="9525">
            <a:noFill/>
            <a:miter lim="800000"/>
            <a:headEnd/>
            <a:tailEnd/>
          </a:ln>
        </p:spPr>
      </p:pic>
      <p:sp>
        <p:nvSpPr>
          <p:cNvPr id="6" name="Content Placeholder 2"/>
          <p:cNvSpPr txBox="1">
            <a:spLocks/>
          </p:cNvSpPr>
          <p:nvPr/>
        </p:nvSpPr>
        <p:spPr bwMode="auto">
          <a:xfrm>
            <a:off x="-60536" y="2168832"/>
            <a:ext cx="6072728" cy="2880384"/>
          </a:xfrm>
          <a:prstGeom prst="rect">
            <a:avLst/>
          </a:prstGeom>
          <a:noFill/>
          <a:ln>
            <a:noFill/>
          </a:ln>
          <a:extLst/>
        </p:spPr>
        <p:txBody>
          <a:bodyPr>
            <a:noAutofit/>
          </a:bodyPr>
          <a:lstStyle>
            <a:lvl1pPr marL="342900" indent="-342900" algn="l" rtl="0" eaLnBrk="0" fontAlgn="base" hangingPunct="0">
              <a:spcBef>
                <a:spcPts val="0"/>
              </a:spcBef>
              <a:spcAft>
                <a:spcPts val="600"/>
              </a:spcAft>
              <a:buFont typeface="Arial" pitchFamily="34" charset="0"/>
              <a:buChar char="•"/>
              <a:defRPr sz="2800" kern="1200">
                <a:solidFill>
                  <a:srgbClr val="004B23"/>
                </a:solidFill>
                <a:latin typeface="Arial" pitchFamily="34" charset="0"/>
                <a:ea typeface="+mn-ea"/>
                <a:cs typeface="Arial" pitchFamily="34" charset="0"/>
              </a:defRPr>
            </a:lvl1pPr>
            <a:lvl2pPr marL="742950" indent="-285750" algn="l" rtl="0" eaLnBrk="0" fontAlgn="base" hangingPunct="0">
              <a:spcBef>
                <a:spcPts val="0"/>
              </a:spcBef>
              <a:spcAft>
                <a:spcPts val="600"/>
              </a:spcAft>
              <a:buFont typeface="Arial" pitchFamily="34" charset="0"/>
              <a:buChar char="–"/>
              <a:defRPr sz="2400" kern="1200">
                <a:solidFill>
                  <a:srgbClr val="004B23"/>
                </a:solidFill>
                <a:latin typeface="Arial" pitchFamily="34" charset="0"/>
                <a:ea typeface="+mn-ea"/>
                <a:cs typeface="Arial" pitchFamily="34" charset="0"/>
              </a:defRPr>
            </a:lvl2pPr>
            <a:lvl3pPr marL="1143000" indent="-228600" algn="l" rtl="0" eaLnBrk="0" fontAlgn="base" hangingPunct="0">
              <a:spcBef>
                <a:spcPts val="0"/>
              </a:spcBef>
              <a:spcAft>
                <a:spcPts val="600"/>
              </a:spcAft>
              <a:buFont typeface="Arial" pitchFamily="34" charset="0"/>
              <a:buChar char="•"/>
              <a:defRPr sz="2000" kern="1200">
                <a:solidFill>
                  <a:srgbClr val="004B23"/>
                </a:solidFill>
                <a:latin typeface="Arial" pitchFamily="34" charset="0"/>
                <a:ea typeface="+mn-ea"/>
                <a:cs typeface="Arial" pitchFamily="34" charset="0"/>
              </a:defRPr>
            </a:lvl3pPr>
            <a:lvl4pPr marL="1600200" indent="-228600" algn="l" rtl="0" eaLnBrk="0" fontAlgn="base" hangingPunct="0">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4pPr>
            <a:lvl5pPr marL="2057400" indent="-228600" algn="l" rtl="0" eaLnBrk="0" fontAlgn="base" hangingPunct="0">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3000" dirty="0" smtClean="0">
                <a:solidFill>
                  <a:schemeClr val="tx1"/>
                </a:solidFill>
                <a:latin typeface="+mj-lt"/>
              </a:rPr>
              <a:t>A united and </a:t>
            </a:r>
            <a:r>
              <a:rPr lang="en-GB" sz="3000" b="1" dirty="0" smtClean="0">
                <a:solidFill>
                  <a:srgbClr val="00B050"/>
                </a:solidFill>
                <a:latin typeface="+mj-lt"/>
              </a:rPr>
              <a:t>systematic effort by a group to </a:t>
            </a:r>
            <a:r>
              <a:rPr lang="en-GB" sz="3000" dirty="0" smtClean="0">
                <a:solidFill>
                  <a:schemeClr val="tx1"/>
                </a:solidFill>
                <a:latin typeface="+mj-lt"/>
              </a:rPr>
              <a:t>gain </a:t>
            </a:r>
            <a:r>
              <a:rPr lang="en-GB" sz="3000" b="1" dirty="0" smtClean="0">
                <a:solidFill>
                  <a:srgbClr val="00B050"/>
                </a:solidFill>
                <a:latin typeface="+mj-lt"/>
              </a:rPr>
              <a:t>control </a:t>
            </a:r>
            <a:r>
              <a:rPr lang="en-GB" sz="3000" dirty="0" smtClean="0">
                <a:solidFill>
                  <a:schemeClr val="tx1"/>
                </a:solidFill>
                <a:latin typeface="+mj-lt"/>
              </a:rPr>
              <a:t>over </a:t>
            </a:r>
            <a:r>
              <a:rPr lang="en-GB" sz="3000" b="1" dirty="0" smtClean="0">
                <a:solidFill>
                  <a:srgbClr val="00B050"/>
                </a:solidFill>
                <a:latin typeface="+mj-lt"/>
              </a:rPr>
              <a:t>and improve </a:t>
            </a:r>
            <a:r>
              <a:rPr lang="en-GB" sz="3000" dirty="0" smtClean="0">
                <a:solidFill>
                  <a:schemeClr val="tx1"/>
                </a:solidFill>
                <a:latin typeface="+mj-lt"/>
              </a:rPr>
              <a:t>their aggregated </a:t>
            </a:r>
            <a:r>
              <a:rPr lang="en-GB" sz="3000" b="1" dirty="0" smtClean="0">
                <a:solidFill>
                  <a:srgbClr val="00B050"/>
                </a:solidFill>
                <a:latin typeface="+mj-lt"/>
              </a:rPr>
              <a:t>lives </a:t>
            </a:r>
            <a:r>
              <a:rPr lang="en-GB" sz="3000" dirty="0" smtClean="0">
                <a:solidFill>
                  <a:schemeClr val="tx1"/>
                </a:solidFill>
                <a:latin typeface="+mj-lt"/>
              </a:rPr>
              <a:t>by defining problems, assets, solutions, and the processes by which change can occur (</a:t>
            </a:r>
            <a:r>
              <a:rPr lang="en-GB" sz="3000" dirty="0" err="1" smtClean="0">
                <a:solidFill>
                  <a:schemeClr val="tx1"/>
                </a:solidFill>
                <a:latin typeface="+mj-lt"/>
              </a:rPr>
              <a:t>Reininger</a:t>
            </a:r>
            <a:r>
              <a:rPr lang="en-GB" sz="3000" dirty="0" smtClean="0">
                <a:solidFill>
                  <a:schemeClr val="tx1"/>
                </a:solidFill>
                <a:latin typeface="+mj-lt"/>
              </a:rPr>
              <a:t> et al., 2006).</a:t>
            </a:r>
            <a:endParaRPr lang="en-GB" sz="3000" dirty="0">
              <a:solidFill>
                <a:schemeClr val="tx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8417578" y="6454782"/>
            <a:ext cx="69137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solidFill>
                <a:srgbClr val="D3EAF7"/>
              </a:solidFill>
              <a:cs typeface="Arial" charset="0"/>
            </a:endParaRPr>
          </a:p>
        </p:txBody>
      </p:sp>
      <p:sp>
        <p:nvSpPr>
          <p:cNvPr id="37891" name="Rectangle 2"/>
          <p:cNvSpPr>
            <a:spLocks noGrp="1" noChangeArrowheads="1"/>
          </p:cNvSpPr>
          <p:nvPr>
            <p:ph type="title" idx="4294967295"/>
          </p:nvPr>
        </p:nvSpPr>
        <p:spPr>
          <a:xfrm>
            <a:off x="1132084" y="58745"/>
            <a:ext cx="7130408" cy="936625"/>
          </a:xfrm>
          <a:prstGeom prst="rect">
            <a:avLst/>
          </a:prstGeom>
        </p:spPr>
        <p:txBody>
          <a:bodyPr/>
          <a:lstStyle/>
          <a:p>
            <a:pPr eaLnBrk="1" hangingPunct="1"/>
            <a:r>
              <a:rPr lang="en-GB" altLang="en-US" b="1" dirty="0" smtClean="0">
                <a:solidFill>
                  <a:schemeClr val="accent1"/>
                </a:solidFill>
              </a:rPr>
              <a:t>Practical concerns </a:t>
            </a:r>
          </a:p>
        </p:txBody>
      </p:sp>
      <p:sp>
        <p:nvSpPr>
          <p:cNvPr id="37892" name="Rectangle 3"/>
          <p:cNvSpPr>
            <a:spLocks noGrp="1" noChangeArrowheads="1"/>
          </p:cNvSpPr>
          <p:nvPr>
            <p:ph type="body" idx="4294967295"/>
          </p:nvPr>
        </p:nvSpPr>
        <p:spPr>
          <a:xfrm>
            <a:off x="431448" y="4042243"/>
            <a:ext cx="8606610" cy="1637057"/>
          </a:xfrm>
          <a:prstGeom prst="rect">
            <a:avLst/>
          </a:prstGeom>
        </p:spPr>
        <p:txBody>
          <a:bodyPr/>
          <a:lstStyle/>
          <a:p>
            <a:pPr marL="0" indent="0" eaLnBrk="1" hangingPunct="1">
              <a:buFont typeface="Arial" charset="0"/>
              <a:buNone/>
            </a:pPr>
            <a:r>
              <a:rPr lang="en-GB" altLang="en-US" dirty="0" smtClean="0">
                <a:latin typeface="Arial" charset="0"/>
                <a:cs typeface="Arial" charset="0"/>
              </a:rPr>
              <a:t>How does the transition from state dependent to empowered should happen?  </a:t>
            </a:r>
          </a:p>
        </p:txBody>
      </p:sp>
      <p:pic>
        <p:nvPicPr>
          <p:cNvPr id="378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276" y="818652"/>
            <a:ext cx="3273679"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48" y="458604"/>
            <a:ext cx="3627332"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777081" y="1988808"/>
            <a:ext cx="1228227"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5250639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03547" y="98556"/>
            <a:ext cx="7378921" cy="1143000"/>
          </a:xfrm>
        </p:spPr>
        <p:txBody>
          <a:bodyPr/>
          <a:lstStyle/>
          <a:p>
            <a:r>
              <a:rPr lang="en-GB" altLang="en-US" b="1" dirty="0" smtClean="0">
                <a:solidFill>
                  <a:schemeClr val="accent1"/>
                </a:solidFill>
              </a:rPr>
              <a:t>Practical concerns </a:t>
            </a:r>
          </a:p>
        </p:txBody>
      </p:sp>
      <p:sp>
        <p:nvSpPr>
          <p:cNvPr id="218115" name="Rectangle 3"/>
          <p:cNvSpPr>
            <a:spLocks noGrp="1" noChangeArrowheads="1"/>
          </p:cNvSpPr>
          <p:nvPr>
            <p:ph type="body" idx="1"/>
          </p:nvPr>
        </p:nvSpPr>
        <p:spPr>
          <a:xfrm>
            <a:off x="188951" y="908664"/>
            <a:ext cx="7173421" cy="2519362"/>
          </a:xfrm>
        </p:spPr>
        <p:txBody>
          <a:bodyPr/>
          <a:lstStyle/>
          <a:p>
            <a:pPr>
              <a:lnSpc>
                <a:spcPct val="90000"/>
              </a:lnSpc>
              <a:spcBef>
                <a:spcPct val="0"/>
              </a:spcBef>
              <a:buFontTx/>
              <a:buNone/>
              <a:defRPr/>
            </a:pPr>
            <a:endParaRPr lang="en-GB" altLang="en-US" sz="100" dirty="0" smtClean="0"/>
          </a:p>
          <a:p>
            <a:pPr>
              <a:lnSpc>
                <a:spcPct val="90000"/>
              </a:lnSpc>
              <a:spcBef>
                <a:spcPct val="0"/>
              </a:spcBef>
              <a:buFont typeface="Arial" pitchFamily="34" charset="0"/>
              <a:buChar char="•"/>
              <a:defRPr/>
            </a:pPr>
            <a:r>
              <a:rPr lang="en-GB" altLang="en-US" dirty="0" smtClean="0"/>
              <a:t>Are all communities equally empowered?</a:t>
            </a:r>
          </a:p>
          <a:p>
            <a:pPr marL="0" indent="0">
              <a:lnSpc>
                <a:spcPct val="90000"/>
              </a:lnSpc>
              <a:spcBef>
                <a:spcPct val="0"/>
              </a:spcBef>
              <a:buFont typeface="Arial" pitchFamily="34" charset="0"/>
              <a:buNone/>
              <a:defRPr/>
            </a:pPr>
            <a:endParaRPr lang="en-GB" altLang="en-US" sz="2000" dirty="0"/>
          </a:p>
          <a:p>
            <a:pPr>
              <a:lnSpc>
                <a:spcPct val="90000"/>
              </a:lnSpc>
              <a:spcBef>
                <a:spcPct val="0"/>
              </a:spcBef>
              <a:buFont typeface="Arial" pitchFamily="34" charset="0"/>
              <a:buChar char="•"/>
              <a:defRPr/>
            </a:pPr>
            <a:r>
              <a:rPr lang="en-GB" altLang="en-US" dirty="0" smtClean="0"/>
              <a:t>What do we do with communities that are less capable and </a:t>
            </a:r>
            <a:r>
              <a:rPr lang="en-GB" altLang="en-US" i="1" dirty="0" smtClean="0"/>
              <a:t>do not engage</a:t>
            </a:r>
            <a:r>
              <a:rPr lang="en-GB" altLang="en-US" dirty="0" smtClean="0"/>
              <a:t>? </a:t>
            </a:r>
          </a:p>
          <a:p>
            <a:pPr>
              <a:lnSpc>
                <a:spcPct val="90000"/>
              </a:lnSpc>
              <a:spcBef>
                <a:spcPct val="0"/>
              </a:spcBef>
              <a:buFont typeface="Arial" pitchFamily="34" charset="0"/>
              <a:buChar char="•"/>
              <a:defRPr/>
            </a:pPr>
            <a:endParaRPr lang="en-GB" altLang="en-US" dirty="0"/>
          </a:p>
          <a:p>
            <a:pPr marL="0" indent="0">
              <a:lnSpc>
                <a:spcPct val="90000"/>
              </a:lnSpc>
              <a:spcBef>
                <a:spcPct val="0"/>
              </a:spcBef>
              <a:buFont typeface="Arial" pitchFamily="34" charset="0"/>
              <a:buNone/>
              <a:defRPr/>
            </a:pPr>
            <a:endParaRPr lang="en-GB" altLang="en-US" dirty="0" smtClean="0"/>
          </a:p>
          <a:p>
            <a:pPr>
              <a:lnSpc>
                <a:spcPct val="90000"/>
              </a:lnSpc>
              <a:spcBef>
                <a:spcPct val="0"/>
              </a:spcBef>
              <a:buFont typeface="Arial" pitchFamily="34" charset="0"/>
              <a:buChar char="•"/>
              <a:defRPr/>
            </a:pPr>
            <a:endParaRPr lang="en-GB" altLang="en-US" dirty="0" smtClean="0"/>
          </a:p>
          <a:p>
            <a:pPr>
              <a:lnSpc>
                <a:spcPct val="90000"/>
              </a:lnSpc>
              <a:spcBef>
                <a:spcPct val="0"/>
              </a:spcBef>
              <a:buFontTx/>
              <a:buNone/>
              <a:defRPr/>
            </a:pPr>
            <a:endParaRPr lang="en-GB" altLang="en-US" dirty="0" smtClean="0"/>
          </a:p>
        </p:txBody>
      </p:sp>
      <p:pic>
        <p:nvPicPr>
          <p:cNvPr id="37892" name="Picture 2" descr="C:\Users\asteinerowski\Desktop\question-mark.png"/>
          <p:cNvPicPr>
            <a:picLocks noChangeAspect="1" noChangeArrowheads="1"/>
          </p:cNvPicPr>
          <p:nvPr/>
        </p:nvPicPr>
        <p:blipFill>
          <a:blip r:embed="rId2"/>
          <a:srcRect/>
          <a:stretch>
            <a:fillRect/>
          </a:stretch>
        </p:blipFill>
        <p:spPr bwMode="auto">
          <a:xfrm>
            <a:off x="6862779" y="8544"/>
            <a:ext cx="2333791" cy="3240087"/>
          </a:xfrm>
          <a:prstGeom prst="rect">
            <a:avLst/>
          </a:prstGeom>
          <a:noFill/>
          <a:ln w="9525">
            <a:noFill/>
            <a:miter lim="800000"/>
            <a:headEnd/>
            <a:tailEnd/>
          </a:ln>
        </p:spPr>
      </p:pic>
      <p:sp>
        <p:nvSpPr>
          <p:cNvPr id="2" name="Rectangle 1"/>
          <p:cNvSpPr/>
          <p:nvPr/>
        </p:nvSpPr>
        <p:spPr>
          <a:xfrm>
            <a:off x="188951" y="3158964"/>
            <a:ext cx="8613613" cy="2400657"/>
          </a:xfrm>
          <a:prstGeom prst="rect">
            <a:avLst/>
          </a:prstGeom>
        </p:spPr>
        <p:txBody>
          <a:bodyPr wrap="square">
            <a:spAutoFit/>
          </a:bodyPr>
          <a:lstStyle/>
          <a:p>
            <a:r>
              <a:rPr lang="en-GB" sz="3000" dirty="0"/>
              <a:t>‘It can only be expected that </a:t>
            </a:r>
            <a:r>
              <a:rPr lang="en-GB" sz="3000" b="1" dirty="0">
                <a:solidFill>
                  <a:srgbClr val="00B050"/>
                </a:solidFill>
              </a:rPr>
              <a:t>community-based strategies for self-help will increase the division and inequality </a:t>
            </a:r>
            <a:r>
              <a:rPr lang="en-GB" sz="3000" dirty="0"/>
              <a:t>in rural towns by empowering a small, fairly powerful minority who are better positioned to mobilise themselves’ (Herbert-Cheshire, 2000). </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txBox="1">
            <a:spLocks noChangeArrowheads="1"/>
          </p:cNvSpPr>
          <p:nvPr/>
        </p:nvSpPr>
        <p:spPr bwMode="auto">
          <a:xfrm>
            <a:off x="808674" y="1780704"/>
            <a:ext cx="7453818" cy="335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None/>
            </a:pPr>
            <a:r>
              <a:rPr lang="en-GB" altLang="en-US" sz="3600" dirty="0" smtClean="0">
                <a:solidFill>
                  <a:srgbClr val="00B050"/>
                </a:solidFill>
                <a:latin typeface="+mn-lt"/>
                <a:cs typeface="Arial" charset="0"/>
              </a:rPr>
              <a:t>The </a:t>
            </a:r>
            <a:r>
              <a:rPr lang="en-GB" altLang="en-US" sz="3600" dirty="0">
                <a:solidFill>
                  <a:srgbClr val="00B050"/>
                </a:solidFill>
                <a:latin typeface="+mn-lt"/>
                <a:cs typeface="Arial" charset="0"/>
              </a:rPr>
              <a:t>movement from the </a:t>
            </a:r>
            <a:r>
              <a:rPr lang="en-GB" altLang="en-US" sz="3600" i="1" dirty="0">
                <a:solidFill>
                  <a:srgbClr val="00B050"/>
                </a:solidFill>
                <a:latin typeface="+mn-lt"/>
                <a:cs typeface="Arial" charset="0"/>
              </a:rPr>
              <a:t>‘hierarchically organised intervening state’ </a:t>
            </a:r>
            <a:r>
              <a:rPr lang="en-GB" altLang="en-US" sz="3600" dirty="0">
                <a:solidFill>
                  <a:srgbClr val="00B050"/>
                </a:solidFill>
                <a:latin typeface="+mn-lt"/>
                <a:cs typeface="Arial" charset="0"/>
              </a:rPr>
              <a:t>towards the </a:t>
            </a:r>
            <a:r>
              <a:rPr lang="en-GB" altLang="en-US" sz="3600" i="1" dirty="0">
                <a:solidFill>
                  <a:srgbClr val="00B050"/>
                </a:solidFill>
                <a:latin typeface="+mn-lt"/>
                <a:cs typeface="Arial" charset="0"/>
              </a:rPr>
              <a:t>‘cooperative state’ </a:t>
            </a:r>
            <a:r>
              <a:rPr lang="en-GB" altLang="en-US" sz="3600" dirty="0">
                <a:solidFill>
                  <a:srgbClr val="00B050"/>
                </a:solidFill>
                <a:latin typeface="+mn-lt"/>
                <a:cs typeface="Arial" charset="0"/>
              </a:rPr>
              <a:t>needs to be better understood </a:t>
            </a:r>
            <a:r>
              <a:rPr lang="en-GB" altLang="en-US" sz="3600" dirty="0">
                <a:latin typeface="+mn-lt"/>
                <a:cs typeface="Arial" charset="0"/>
              </a:rPr>
              <a:t>(</a:t>
            </a:r>
            <a:r>
              <a:rPr lang="en-GB" altLang="en-US" sz="3600" dirty="0" err="1">
                <a:latin typeface="+mn-lt"/>
                <a:cs typeface="Arial" charset="0"/>
              </a:rPr>
              <a:t>Margarian</a:t>
            </a:r>
            <a:r>
              <a:rPr lang="en-GB" altLang="en-US" sz="3600" dirty="0">
                <a:latin typeface="+mn-lt"/>
                <a:cs typeface="Arial" charset="0"/>
              </a:rPr>
              <a:t>, 2011). </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77997454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83571" y="19050"/>
            <a:ext cx="7378921" cy="1143000"/>
          </a:xfrm>
        </p:spPr>
        <p:txBody>
          <a:bodyPr/>
          <a:lstStyle/>
          <a:p>
            <a:r>
              <a:rPr lang="en-GB" b="1" dirty="0" smtClean="0">
                <a:solidFill>
                  <a:schemeClr val="accent1"/>
                </a:solidFill>
              </a:rPr>
              <a:t>Empowerment approaches </a:t>
            </a:r>
          </a:p>
        </p:txBody>
      </p:sp>
      <p:sp>
        <p:nvSpPr>
          <p:cNvPr id="3" name="Content Placeholder 2"/>
          <p:cNvSpPr>
            <a:spLocks noGrp="1"/>
          </p:cNvSpPr>
          <p:nvPr>
            <p:ph idx="1"/>
          </p:nvPr>
        </p:nvSpPr>
        <p:spPr>
          <a:xfrm>
            <a:off x="109128" y="908664"/>
            <a:ext cx="8873460" cy="3240087"/>
          </a:xfrm>
        </p:spPr>
        <p:txBody>
          <a:bodyPr>
            <a:normAutofit/>
          </a:bodyPr>
          <a:lstStyle/>
          <a:p>
            <a:pPr marL="0" indent="0">
              <a:buFont typeface="Arial" pitchFamily="34" charset="0"/>
              <a:buNone/>
              <a:defRPr/>
            </a:pPr>
            <a:r>
              <a:rPr lang="en-GB" sz="3500" b="1" dirty="0" smtClean="0">
                <a:solidFill>
                  <a:srgbClr val="00B050"/>
                </a:solidFill>
              </a:rPr>
              <a:t>Endogenous </a:t>
            </a:r>
            <a:r>
              <a:rPr lang="en-GB" sz="3500" b="1" dirty="0" smtClean="0"/>
              <a:t>- </a:t>
            </a:r>
            <a:r>
              <a:rPr lang="en-GB" sz="3500" dirty="0" smtClean="0"/>
              <a:t>having </a:t>
            </a:r>
            <a:r>
              <a:rPr lang="en-GB" sz="3500" dirty="0"/>
              <a:t>an </a:t>
            </a:r>
            <a:r>
              <a:rPr lang="en-GB" sz="3500" u="sng" dirty="0">
                <a:solidFill>
                  <a:srgbClr val="00B050"/>
                </a:solidFill>
              </a:rPr>
              <a:t>internal cause </a:t>
            </a:r>
            <a:r>
              <a:rPr lang="en-GB" sz="3500" dirty="0"/>
              <a:t>or origin, growing or originating from </a:t>
            </a:r>
            <a:r>
              <a:rPr lang="en-GB" sz="3500" dirty="0" smtClean="0"/>
              <a:t>within. </a:t>
            </a:r>
          </a:p>
          <a:p>
            <a:pPr marL="0" indent="0">
              <a:buFont typeface="Arial" pitchFamily="34" charset="0"/>
              <a:buNone/>
              <a:defRPr/>
            </a:pPr>
            <a:r>
              <a:rPr lang="en-GB" sz="3500" b="1" dirty="0" smtClean="0">
                <a:solidFill>
                  <a:srgbClr val="00B050"/>
                </a:solidFill>
              </a:rPr>
              <a:t>Exogenous </a:t>
            </a:r>
            <a:r>
              <a:rPr lang="en-GB" sz="3500" b="1" dirty="0" smtClean="0"/>
              <a:t>- </a:t>
            </a:r>
            <a:r>
              <a:rPr lang="en-GB" sz="3500" dirty="0" smtClean="0"/>
              <a:t>having </a:t>
            </a:r>
            <a:r>
              <a:rPr lang="en-GB" sz="3500" dirty="0"/>
              <a:t>an </a:t>
            </a:r>
            <a:r>
              <a:rPr lang="en-GB" sz="3500" u="sng" dirty="0">
                <a:solidFill>
                  <a:srgbClr val="00B050"/>
                </a:solidFill>
              </a:rPr>
              <a:t>external cause </a:t>
            </a:r>
            <a:r>
              <a:rPr lang="en-GB" sz="3500" dirty="0"/>
              <a:t>or origin, growing or originating from </a:t>
            </a:r>
            <a:r>
              <a:rPr lang="en-GB" sz="3500" dirty="0" smtClean="0"/>
              <a:t>outside.</a:t>
            </a:r>
          </a:p>
        </p:txBody>
      </p:sp>
      <p:pic>
        <p:nvPicPr>
          <p:cNvPr id="39940" name="Picture 2"/>
          <p:cNvPicPr>
            <a:picLocks noChangeAspect="1" noChangeArrowheads="1"/>
          </p:cNvPicPr>
          <p:nvPr/>
        </p:nvPicPr>
        <p:blipFill>
          <a:blip r:embed="rId3"/>
          <a:srcRect/>
          <a:stretch>
            <a:fillRect/>
          </a:stretch>
        </p:blipFill>
        <p:spPr bwMode="auto">
          <a:xfrm>
            <a:off x="2771760" y="3482208"/>
            <a:ext cx="6030804"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8624" y="115236"/>
            <a:ext cx="7378921" cy="1333500"/>
          </a:xfrm>
        </p:spPr>
        <p:txBody>
          <a:bodyPr/>
          <a:lstStyle/>
          <a:p>
            <a:r>
              <a:rPr lang="en-GB" altLang="en-US" sz="4000" b="1" dirty="0" smtClean="0">
                <a:solidFill>
                  <a:schemeClr val="accent1"/>
                </a:solidFill>
              </a:rPr>
              <a:t>Capacity for Change Programme </a:t>
            </a:r>
          </a:p>
        </p:txBody>
      </p:sp>
      <p:sp>
        <p:nvSpPr>
          <p:cNvPr id="3" name="Content Placeholder 2"/>
          <p:cNvSpPr>
            <a:spLocks noGrp="1"/>
          </p:cNvSpPr>
          <p:nvPr>
            <p:ph idx="1"/>
          </p:nvPr>
        </p:nvSpPr>
        <p:spPr>
          <a:xfrm>
            <a:off x="0" y="1125538"/>
            <a:ext cx="9144000" cy="5732462"/>
          </a:xfrm>
        </p:spPr>
        <p:txBody>
          <a:bodyPr>
            <a:normAutofit/>
          </a:bodyPr>
          <a:lstStyle/>
          <a:p>
            <a:pPr marL="0" indent="0">
              <a:buFont typeface="Arial" charset="0"/>
              <a:buNone/>
              <a:defRPr/>
            </a:pPr>
            <a:r>
              <a:rPr lang="en-GB" sz="2800" dirty="0" smtClean="0"/>
              <a:t>C4C = Capacity for Change</a:t>
            </a:r>
          </a:p>
          <a:p>
            <a:pPr marL="0" indent="0">
              <a:buFont typeface="Arial" charset="0"/>
              <a:buNone/>
              <a:defRPr/>
            </a:pPr>
            <a:endParaRPr lang="en-GB" sz="1200" b="1" dirty="0" smtClean="0"/>
          </a:p>
          <a:p>
            <a:pPr marL="0" indent="0">
              <a:buFont typeface="Arial" charset="0"/>
              <a:buNone/>
              <a:defRPr/>
            </a:pPr>
            <a:r>
              <a:rPr lang="en-GB" sz="2800" b="1" dirty="0" smtClean="0"/>
              <a:t>What is the driving force of the C4C initiative? </a:t>
            </a:r>
          </a:p>
          <a:p>
            <a:pPr>
              <a:defRPr/>
            </a:pPr>
            <a:r>
              <a:rPr lang="en-GB" sz="2800" dirty="0" smtClean="0"/>
              <a:t>To build community capacity and enable less-resourced communities to become empowered and resilient </a:t>
            </a:r>
          </a:p>
          <a:p>
            <a:pPr marL="0" indent="0">
              <a:buFont typeface="Arial" charset="0"/>
              <a:buNone/>
              <a:defRPr/>
            </a:pPr>
            <a:r>
              <a:rPr lang="en-GB" sz="2800" b="1" dirty="0" smtClean="0"/>
              <a:t>Why should we work with less-resourced communities?</a:t>
            </a:r>
          </a:p>
          <a:p>
            <a:pPr>
              <a:defRPr/>
            </a:pPr>
            <a:r>
              <a:rPr lang="en-GB" sz="2800" dirty="0" smtClean="0"/>
              <a:t>Current LEADER approach might not be efficient </a:t>
            </a:r>
          </a:p>
          <a:p>
            <a:pPr>
              <a:defRPr/>
            </a:pPr>
            <a:r>
              <a:rPr lang="en-GB" sz="2800" dirty="0" smtClean="0"/>
              <a:t>Support goes to ‘capable’ communities </a:t>
            </a:r>
          </a:p>
          <a:p>
            <a:pPr>
              <a:defRPr/>
            </a:pPr>
            <a:r>
              <a:rPr lang="en-GB" sz="2800" dirty="0" smtClean="0"/>
              <a:t>Less-resourced communities miss out on potential support </a:t>
            </a:r>
          </a:p>
          <a:p>
            <a:pPr marL="0" indent="0">
              <a:buFont typeface="Arial" charset="0"/>
              <a:buNone/>
              <a:defRPr/>
            </a:pPr>
            <a:endParaRPr lang="en-GB" sz="2800" dirty="0" smtClean="0"/>
          </a:p>
          <a:p>
            <a:pPr>
              <a:defRPr/>
            </a:pPr>
            <a:endParaRPr lang="en-GB" sz="2800" dirty="0" smtClean="0"/>
          </a:p>
          <a:p>
            <a:pPr>
              <a:defRPr/>
            </a:pPr>
            <a:endParaRPr lang="en-GB" sz="2800" dirty="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700" y="6092832"/>
            <a:ext cx="252033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654" y="98556"/>
            <a:ext cx="173959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114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1591</Words>
  <Application>Microsoft Office PowerPoint</Application>
  <PresentationFormat>Pokaz na ekranie (4:3)</PresentationFormat>
  <Paragraphs>179</Paragraphs>
  <Slides>26</Slides>
  <Notes>12</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26</vt:i4>
      </vt:variant>
    </vt:vector>
  </HeadingPairs>
  <TitlesOfParts>
    <vt:vector size="34" baseType="lpstr">
      <vt:lpstr>ＭＳ Ｐゴシック</vt:lpstr>
      <vt:lpstr>AdvTimes</vt:lpstr>
      <vt:lpstr>Arial</vt:lpstr>
      <vt:lpstr>Calibri</vt:lpstr>
      <vt:lpstr>Times New Roman</vt:lpstr>
      <vt:lpstr>Frame</vt:lpstr>
      <vt:lpstr>Section Dividers</vt:lpstr>
      <vt:lpstr>Slides</vt:lpstr>
      <vt:lpstr>Prezentacja programu PowerPoint</vt:lpstr>
      <vt:lpstr>Recent policy changes </vt:lpstr>
      <vt:lpstr>Policy directions</vt:lpstr>
      <vt:lpstr>Meaning of Empowerment</vt:lpstr>
      <vt:lpstr>Practical concerns </vt:lpstr>
      <vt:lpstr>Practical concerns </vt:lpstr>
      <vt:lpstr>Prezentacja programu PowerPoint</vt:lpstr>
      <vt:lpstr>Empowerment approaches </vt:lpstr>
      <vt:lpstr>Capacity for Change Programme </vt:lpstr>
      <vt:lpstr>Process of C4C development </vt:lpstr>
      <vt:lpstr>Research questions </vt:lpstr>
      <vt:lpstr>Methodology of the study </vt:lpstr>
      <vt:lpstr>Data collection </vt:lpstr>
      <vt:lpstr>C4C results </vt:lpstr>
      <vt:lpstr> Project successfully completed </vt:lpstr>
      <vt:lpstr>Engagement </vt:lpstr>
      <vt:lpstr>Participation  </vt:lpstr>
      <vt:lpstr>Empowerment </vt:lpstr>
      <vt:lpstr>Prezentacja programu PowerPoint</vt:lpstr>
      <vt:lpstr>Observations </vt:lpstr>
      <vt:lpstr>Conclusions</vt:lpstr>
      <vt:lpstr>Conclusions </vt:lpstr>
      <vt:lpstr>Thank you for your attention</vt:lpstr>
      <vt:lpstr>Key statistical results </vt:lpstr>
      <vt:lpstr>Advantages and Positive Changes</vt:lpstr>
      <vt:lpstr>C4C Challenges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2017-07-25T13:54:20Z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\\enterprise.gcal.ac.uk\gcu\MPR\Common\Marketing\Brand\Powerpoint templates\GCU4x3March2015r6.pptx</vt:lpwstr>
  </property>
</Properties>
</file>